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7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9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10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77" r:id="rId2"/>
    <p:sldMasterId id="2147483679" r:id="rId3"/>
    <p:sldMasterId id="2147483816" r:id="rId4"/>
    <p:sldMasterId id="2147483855" r:id="rId5"/>
    <p:sldMasterId id="2147483865" r:id="rId6"/>
    <p:sldMasterId id="2147483875" r:id="rId7"/>
    <p:sldMasterId id="2147483885" r:id="rId8"/>
    <p:sldMasterId id="2147483895" r:id="rId9"/>
    <p:sldMasterId id="2147485741" r:id="rId10"/>
    <p:sldMasterId id="2147486172" r:id="rId11"/>
  </p:sldMasterIdLst>
  <p:notesMasterIdLst>
    <p:notesMasterId r:id="rId19"/>
  </p:notesMasterIdLst>
  <p:handoutMasterIdLst>
    <p:handoutMasterId r:id="rId20"/>
  </p:handoutMasterIdLst>
  <p:sldIdLst>
    <p:sldId id="827" r:id="rId12"/>
    <p:sldId id="862" r:id="rId13"/>
    <p:sldId id="858" r:id="rId14"/>
    <p:sldId id="859" r:id="rId15"/>
    <p:sldId id="860" r:id="rId16"/>
    <p:sldId id="855" r:id="rId17"/>
    <p:sldId id="856" r:id="rId18"/>
  </p:sldIdLst>
  <p:sldSz cx="9144000" cy="6858000" type="screen4x3"/>
  <p:notesSz cx="6761163" cy="99425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3">
          <p15:clr>
            <a:srgbClr val="A4A3A4"/>
          </p15:clr>
        </p15:guide>
        <p15:guide id="2" orient="horz" pos="3884">
          <p15:clr>
            <a:srgbClr val="A4A3A4"/>
          </p15:clr>
        </p15:guide>
        <p15:guide id="3" pos="158">
          <p15:clr>
            <a:srgbClr val="A4A3A4"/>
          </p15:clr>
        </p15:guide>
        <p15:guide id="4" pos="5511">
          <p15:clr>
            <a:srgbClr val="A4A3A4"/>
          </p15:clr>
        </p15:guide>
        <p15:guide id="5" pos="1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99"/>
    <a:srgbClr val="821625"/>
    <a:srgbClr val="FF7C80"/>
    <a:srgbClr val="083D6E"/>
    <a:srgbClr val="FF9933"/>
    <a:srgbClr val="FF6600"/>
    <a:srgbClr val="104587"/>
    <a:srgbClr val="6E6B9B"/>
    <a:srgbClr val="F2F2F2"/>
    <a:srgbClr val="AA5C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—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9" autoAdjust="0"/>
    <p:restoredTop sz="98156" autoAdjust="0"/>
  </p:normalViewPr>
  <p:slideViewPr>
    <p:cSldViewPr>
      <p:cViewPr varScale="1">
        <p:scale>
          <a:sx n="106" d="100"/>
          <a:sy n="106" d="100"/>
        </p:scale>
        <p:origin x="-96" y="-90"/>
      </p:cViewPr>
      <p:guideLst>
        <p:guide orient="horz" pos="663"/>
        <p:guide orient="horz" pos="3884"/>
        <p:guide pos="158"/>
        <p:guide pos="5511"/>
        <p:guide pos="113"/>
      </p:guideLst>
    </p:cSldViewPr>
  </p:slideViewPr>
  <p:outlineViewPr>
    <p:cViewPr>
      <p:scale>
        <a:sx n="33" d="100"/>
        <a:sy n="33" d="100"/>
      </p:scale>
      <p:origin x="0" y="6708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574EF-C7FC-45B4-873C-242A7916E44E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9221B19-3F52-4292-A43A-5883FA4D4D98}">
      <dgm:prSet phldrT="[Текст]" custT="1"/>
      <dgm:spPr/>
      <dgm:t>
        <a:bodyPr/>
        <a:lstStyle/>
        <a:p>
          <a:r>
            <a:rPr lang="ru-RU" sz="1600" dirty="0" smtClean="0"/>
            <a:t>общие подходы</a:t>
          </a:r>
          <a:endParaRPr lang="ru-RU" sz="1600" dirty="0"/>
        </a:p>
      </dgm:t>
    </dgm:pt>
    <dgm:pt modelId="{BF2CFA2A-6D5B-4B35-AB7F-5BB57BA372E0}" type="parTrans" cxnId="{B2064F43-861E-4A25-9C1C-FDCA7EDBCAEA}">
      <dgm:prSet/>
      <dgm:spPr/>
      <dgm:t>
        <a:bodyPr/>
        <a:lstStyle/>
        <a:p>
          <a:endParaRPr lang="ru-RU" sz="1600"/>
        </a:p>
      </dgm:t>
    </dgm:pt>
    <dgm:pt modelId="{6FE88B55-AF0D-4A6D-BAD2-6DB0B884D03B}" type="sibTrans" cxnId="{B2064F43-861E-4A25-9C1C-FDCA7EDBCAEA}">
      <dgm:prSet/>
      <dgm:spPr/>
      <dgm:t>
        <a:bodyPr/>
        <a:lstStyle/>
        <a:p>
          <a:endParaRPr lang="ru-RU" sz="1600"/>
        </a:p>
      </dgm:t>
    </dgm:pt>
    <dgm:pt modelId="{D8C444F9-C685-4C45-ACF4-0C15CF44C4DD}">
      <dgm:prSet phldrT="[Текст]" custT="1"/>
      <dgm:spPr/>
      <dgm:t>
        <a:bodyPr/>
        <a:lstStyle/>
        <a:p>
          <a:r>
            <a:rPr lang="ru-RU" sz="1600" dirty="0" smtClean="0"/>
            <a:t>Внедрение </a:t>
          </a:r>
          <a:r>
            <a:rPr lang="ru-RU" sz="1600" b="1" dirty="0" smtClean="0"/>
            <a:t>риск-ориентированного </a:t>
          </a:r>
          <a:r>
            <a:rPr lang="ru-RU" sz="1600" b="1" dirty="0" smtClean="0"/>
            <a:t>подхода</a:t>
          </a:r>
        </a:p>
        <a:p>
          <a:r>
            <a:rPr lang="ru-RU" sz="1600" b="1" dirty="0" smtClean="0"/>
            <a:t>по </a:t>
          </a:r>
          <a:r>
            <a:rPr lang="ru-RU" sz="1600" b="1" dirty="0" smtClean="0"/>
            <a:t>7 приоритетным видам </a:t>
          </a:r>
          <a:r>
            <a:rPr lang="ru-RU" sz="1600" dirty="0" smtClean="0"/>
            <a:t>контроля (надзора)</a:t>
          </a:r>
          <a:endParaRPr lang="ru-RU" sz="1600" dirty="0"/>
        </a:p>
      </dgm:t>
    </dgm:pt>
    <dgm:pt modelId="{D8E8655A-9C54-4D36-954B-8DD05499F333}" type="parTrans" cxnId="{DBDB8B77-54C4-4A85-83DE-E20C251E9568}">
      <dgm:prSet/>
      <dgm:spPr/>
      <dgm:t>
        <a:bodyPr/>
        <a:lstStyle/>
        <a:p>
          <a:endParaRPr lang="ru-RU" sz="1600"/>
        </a:p>
      </dgm:t>
    </dgm:pt>
    <dgm:pt modelId="{1EC76666-0912-452F-AAC0-5E5E29B72A4D}" type="sibTrans" cxnId="{DBDB8B77-54C4-4A85-83DE-E20C251E9568}">
      <dgm:prSet/>
      <dgm:spPr/>
      <dgm:t>
        <a:bodyPr/>
        <a:lstStyle/>
        <a:p>
          <a:endParaRPr lang="ru-RU" sz="1600"/>
        </a:p>
      </dgm:t>
    </dgm:pt>
    <dgm:pt modelId="{1BE6B25C-CA6C-458C-B1FD-2EAB67E87CFF}">
      <dgm:prSet phldrT="[Текст]" custT="1"/>
      <dgm:spPr/>
      <dgm:t>
        <a:bodyPr/>
        <a:lstStyle/>
        <a:p>
          <a:r>
            <a:rPr lang="ru-RU" sz="1600" dirty="0" smtClean="0"/>
            <a:t>Все виды регионального контроля (надзора)*</a:t>
          </a:r>
        </a:p>
      </dgm:t>
    </dgm:pt>
    <dgm:pt modelId="{56C92831-601B-4C6D-8DBB-7D5F2EBD8FA2}" type="parTrans" cxnId="{01898695-AD52-4ABB-959D-22ED737B4139}">
      <dgm:prSet/>
      <dgm:spPr/>
      <dgm:t>
        <a:bodyPr/>
        <a:lstStyle/>
        <a:p>
          <a:endParaRPr lang="ru-RU" sz="1600"/>
        </a:p>
      </dgm:t>
    </dgm:pt>
    <dgm:pt modelId="{3C6E6FA4-721A-48CF-A5EC-4DF339627EAF}" type="sibTrans" cxnId="{01898695-AD52-4ABB-959D-22ED737B4139}">
      <dgm:prSet/>
      <dgm:spPr/>
      <dgm:t>
        <a:bodyPr/>
        <a:lstStyle/>
        <a:p>
          <a:endParaRPr lang="ru-RU" sz="1600"/>
        </a:p>
      </dgm:t>
    </dgm:pt>
    <dgm:pt modelId="{A78C0EE5-F8A3-4C64-BF7B-466F86C2F6C9}">
      <dgm:prSet phldrT="[Текст]" custT="1"/>
      <dgm:spPr/>
      <dgm:t>
        <a:bodyPr/>
        <a:lstStyle/>
        <a:p>
          <a:r>
            <a:rPr lang="ru-RU" sz="1600" dirty="0" smtClean="0"/>
            <a:t>Срок реализации –</a:t>
          </a:r>
        </a:p>
        <a:p>
          <a:r>
            <a:rPr lang="ru-RU" sz="1600" b="1" dirty="0" smtClean="0"/>
            <a:t>2017 год</a:t>
          </a:r>
          <a:endParaRPr lang="ru-RU" sz="1600" b="1" dirty="0"/>
        </a:p>
      </dgm:t>
    </dgm:pt>
    <dgm:pt modelId="{A0EE76D2-0017-47DC-84ED-604D5BAFE318}" type="parTrans" cxnId="{5EE7C2AD-7AEF-4767-9A73-C0B058FC672B}">
      <dgm:prSet/>
      <dgm:spPr/>
      <dgm:t>
        <a:bodyPr/>
        <a:lstStyle/>
        <a:p>
          <a:endParaRPr lang="ru-RU" sz="1600"/>
        </a:p>
      </dgm:t>
    </dgm:pt>
    <dgm:pt modelId="{8322ADBB-63A6-425B-98DB-36BE8EE6D6C6}" type="sibTrans" cxnId="{5EE7C2AD-7AEF-4767-9A73-C0B058FC672B}">
      <dgm:prSet/>
      <dgm:spPr/>
      <dgm:t>
        <a:bodyPr/>
        <a:lstStyle/>
        <a:p>
          <a:endParaRPr lang="ru-RU" sz="1600"/>
        </a:p>
      </dgm:t>
    </dgm:pt>
    <dgm:pt modelId="{D55E1648-49BB-4BF4-A2FC-25879F5A7C95}">
      <dgm:prSet phldrT="[Текст]" custT="1"/>
      <dgm:spPr/>
      <dgm:t>
        <a:bodyPr/>
        <a:lstStyle/>
        <a:p>
          <a:r>
            <a:rPr lang="ru-RU" sz="1600" dirty="0" smtClean="0"/>
            <a:t>Все показатели </a:t>
          </a:r>
          <a:r>
            <a:rPr lang="ru-RU" sz="1600" b="1" dirty="0" smtClean="0"/>
            <a:t>синхронизированы</a:t>
          </a:r>
          <a:endParaRPr lang="ru-RU" sz="1600" b="1" dirty="0"/>
        </a:p>
      </dgm:t>
    </dgm:pt>
    <dgm:pt modelId="{3D66F908-D97B-4C44-B847-5E6C3396941E}" type="parTrans" cxnId="{E4676B7A-20C2-4927-8CEB-5D219EAC1F87}">
      <dgm:prSet/>
      <dgm:spPr/>
      <dgm:t>
        <a:bodyPr/>
        <a:lstStyle/>
        <a:p>
          <a:endParaRPr lang="ru-RU" sz="1600"/>
        </a:p>
      </dgm:t>
    </dgm:pt>
    <dgm:pt modelId="{8F97A110-59BF-4683-9CF3-CABADBFA692D}" type="sibTrans" cxnId="{E4676B7A-20C2-4927-8CEB-5D219EAC1F87}">
      <dgm:prSet/>
      <dgm:spPr/>
      <dgm:t>
        <a:bodyPr/>
        <a:lstStyle/>
        <a:p>
          <a:endParaRPr lang="ru-RU" sz="1600"/>
        </a:p>
      </dgm:t>
    </dgm:pt>
    <dgm:pt modelId="{AFB82410-18D9-4A3B-9D85-B0D84B6CCC31}">
      <dgm:prSet phldrT="[Текст]" custT="1"/>
      <dgm:spPr/>
      <dgm:t>
        <a:bodyPr/>
        <a:lstStyle/>
        <a:p>
          <a:r>
            <a:rPr lang="ru-RU" sz="1600" dirty="0" smtClean="0"/>
            <a:t>Мониторинг осуществляет Минэкономразвития России</a:t>
          </a:r>
          <a:endParaRPr lang="ru-RU" sz="1600" dirty="0"/>
        </a:p>
      </dgm:t>
    </dgm:pt>
    <dgm:pt modelId="{47313E48-1132-4FFD-AB92-802B51E2D64F}" type="sibTrans" cxnId="{5DD38F1A-8558-4B43-BB3E-A67186AD5D65}">
      <dgm:prSet/>
      <dgm:spPr/>
      <dgm:t>
        <a:bodyPr/>
        <a:lstStyle/>
        <a:p>
          <a:endParaRPr lang="ru-RU" sz="1600"/>
        </a:p>
      </dgm:t>
    </dgm:pt>
    <dgm:pt modelId="{0DC03D37-A89C-4CFE-835B-787132CD90DD}" type="parTrans" cxnId="{5DD38F1A-8558-4B43-BB3E-A67186AD5D65}">
      <dgm:prSet/>
      <dgm:spPr/>
      <dgm:t>
        <a:bodyPr/>
        <a:lstStyle/>
        <a:p>
          <a:endParaRPr lang="ru-RU" sz="1600"/>
        </a:p>
      </dgm:t>
    </dgm:pt>
    <dgm:pt modelId="{4373078D-A873-431E-9B6E-2C8C7BC7A1BC}" type="pres">
      <dgm:prSet presAssocID="{51C574EF-C7FC-45B4-873C-242A7916E44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99939A-3B28-4898-931E-54C5C7807468}" type="pres">
      <dgm:prSet presAssocID="{F9221B19-3F52-4292-A43A-5883FA4D4D98}" presName="centerShape" presStyleLbl="node0" presStyleIdx="0" presStyleCnt="1" custScaleX="127396" custScaleY="75323" custLinFactNeighborX="-4805" custLinFactNeighborY="-49586"/>
      <dgm:spPr/>
      <dgm:t>
        <a:bodyPr/>
        <a:lstStyle/>
        <a:p>
          <a:endParaRPr lang="ru-RU"/>
        </a:p>
      </dgm:t>
    </dgm:pt>
    <dgm:pt modelId="{BB6AA292-1CFE-4130-96C6-2815DF5B029B}" type="pres">
      <dgm:prSet presAssocID="{56C92831-601B-4C6D-8DBB-7D5F2EBD8FA2}" presName="parTrans" presStyleLbl="bgSibTrans2D1" presStyleIdx="0" presStyleCnt="5"/>
      <dgm:spPr/>
      <dgm:t>
        <a:bodyPr/>
        <a:lstStyle/>
        <a:p>
          <a:endParaRPr lang="ru-RU"/>
        </a:p>
      </dgm:t>
    </dgm:pt>
    <dgm:pt modelId="{264EC6B5-489B-43CB-95A3-96D72F6CE40A}" type="pres">
      <dgm:prSet presAssocID="{1BE6B25C-CA6C-458C-B1FD-2EAB67E87CFF}" presName="node" presStyleLbl="node1" presStyleIdx="0" presStyleCnt="5" custScaleX="211479" custScaleY="88675" custRadScaleRad="179415" custRadScaleInc="3993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E79E59-CA0F-42AD-AC4E-E97625FB22AF}" type="pres">
      <dgm:prSet presAssocID="{D8E8655A-9C54-4D36-954B-8DD05499F333}" presName="parTrans" presStyleLbl="bgSibTrans2D1" presStyleIdx="1" presStyleCnt="5"/>
      <dgm:spPr/>
      <dgm:t>
        <a:bodyPr/>
        <a:lstStyle/>
        <a:p>
          <a:endParaRPr lang="ru-RU"/>
        </a:p>
      </dgm:t>
    </dgm:pt>
    <dgm:pt modelId="{BBA5A757-AEFF-4B2E-9746-203FDD5762D0}" type="pres">
      <dgm:prSet presAssocID="{D8C444F9-C685-4C45-ACF4-0C15CF44C4DD}" presName="node" presStyleLbl="node1" presStyleIdx="1" presStyleCnt="5" custScaleX="235828" custScaleY="110046" custRadScaleRad="148773" custRadScaleInc="323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FB1CC-C078-400A-9075-D38D50AB76CE}" type="pres">
      <dgm:prSet presAssocID="{A0EE76D2-0017-47DC-84ED-604D5BAFE318}" presName="parTrans" presStyleLbl="bgSibTrans2D1" presStyleIdx="2" presStyleCnt="5"/>
      <dgm:spPr/>
      <dgm:t>
        <a:bodyPr/>
        <a:lstStyle/>
        <a:p>
          <a:endParaRPr lang="ru-RU"/>
        </a:p>
      </dgm:t>
    </dgm:pt>
    <dgm:pt modelId="{274CBB93-6900-4582-A5AB-B479E8EBB05E}" type="pres">
      <dgm:prSet presAssocID="{A78C0EE5-F8A3-4C64-BF7B-466F86C2F6C9}" presName="node" presStyleLbl="node1" presStyleIdx="2" presStyleCnt="5" custScaleX="166523" custScaleY="110020" custRadScaleRad="9380" custRadScaleInc="-111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62151-A7C0-4DA0-8953-B86C18AA3E17}" type="pres">
      <dgm:prSet presAssocID="{0DC03D37-A89C-4CFE-835B-787132CD90DD}" presName="parTrans" presStyleLbl="bgSibTrans2D1" presStyleIdx="3" presStyleCnt="5"/>
      <dgm:spPr/>
      <dgm:t>
        <a:bodyPr/>
        <a:lstStyle/>
        <a:p>
          <a:endParaRPr lang="ru-RU"/>
        </a:p>
      </dgm:t>
    </dgm:pt>
    <dgm:pt modelId="{B24EDDA6-404D-4718-958B-17CD9CF4430E}" type="pres">
      <dgm:prSet presAssocID="{AFB82410-18D9-4A3B-9D85-B0D84B6CCC31}" presName="node" presStyleLbl="node1" presStyleIdx="3" presStyleCnt="5" custScaleX="229696" custScaleY="91114" custRadScaleRad="144994" custRadScaleInc="-343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DEB0B5-9E9E-4A05-855D-8ACA1A526C46}" type="pres">
      <dgm:prSet presAssocID="{3D66F908-D97B-4C44-B847-5E6C3396941E}" presName="parTrans" presStyleLbl="bgSibTrans2D1" presStyleIdx="4" presStyleCnt="5"/>
      <dgm:spPr/>
      <dgm:t>
        <a:bodyPr/>
        <a:lstStyle/>
        <a:p>
          <a:endParaRPr lang="ru-RU"/>
        </a:p>
      </dgm:t>
    </dgm:pt>
    <dgm:pt modelId="{6F1CA740-E81D-4688-8248-7C436FB25418}" type="pres">
      <dgm:prSet presAssocID="{D55E1648-49BB-4BF4-A2FC-25879F5A7C95}" presName="node" presStyleLbl="node1" presStyleIdx="4" presStyleCnt="5" custScaleX="156190" custScaleY="103274" custRadScaleRad="189247" custRadScaleInc="-413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E7C2AD-7AEF-4767-9A73-C0B058FC672B}" srcId="{F9221B19-3F52-4292-A43A-5883FA4D4D98}" destId="{A78C0EE5-F8A3-4C64-BF7B-466F86C2F6C9}" srcOrd="2" destOrd="0" parTransId="{A0EE76D2-0017-47DC-84ED-604D5BAFE318}" sibTransId="{8322ADBB-63A6-425B-98DB-36BE8EE6D6C6}"/>
    <dgm:cxn modelId="{E4676B7A-20C2-4927-8CEB-5D219EAC1F87}" srcId="{F9221B19-3F52-4292-A43A-5883FA4D4D98}" destId="{D55E1648-49BB-4BF4-A2FC-25879F5A7C95}" srcOrd="4" destOrd="0" parTransId="{3D66F908-D97B-4C44-B847-5E6C3396941E}" sibTransId="{8F97A110-59BF-4683-9CF3-CABADBFA692D}"/>
    <dgm:cxn modelId="{01A52FDC-2D84-40F4-8C70-60BB13D0E331}" type="presOf" srcId="{D8C444F9-C685-4C45-ACF4-0C15CF44C4DD}" destId="{BBA5A757-AEFF-4B2E-9746-203FDD5762D0}" srcOrd="0" destOrd="0" presId="urn:microsoft.com/office/officeart/2005/8/layout/radial4"/>
    <dgm:cxn modelId="{1A091AB9-7FF6-4B8B-914A-E8933359F0E9}" type="presOf" srcId="{D55E1648-49BB-4BF4-A2FC-25879F5A7C95}" destId="{6F1CA740-E81D-4688-8248-7C436FB25418}" srcOrd="0" destOrd="0" presId="urn:microsoft.com/office/officeart/2005/8/layout/radial4"/>
    <dgm:cxn modelId="{5DD38F1A-8558-4B43-BB3E-A67186AD5D65}" srcId="{F9221B19-3F52-4292-A43A-5883FA4D4D98}" destId="{AFB82410-18D9-4A3B-9D85-B0D84B6CCC31}" srcOrd="3" destOrd="0" parTransId="{0DC03D37-A89C-4CFE-835B-787132CD90DD}" sibTransId="{47313E48-1132-4FFD-AB92-802B51E2D64F}"/>
    <dgm:cxn modelId="{B2064F43-861E-4A25-9C1C-FDCA7EDBCAEA}" srcId="{51C574EF-C7FC-45B4-873C-242A7916E44E}" destId="{F9221B19-3F52-4292-A43A-5883FA4D4D98}" srcOrd="0" destOrd="0" parTransId="{BF2CFA2A-6D5B-4B35-AB7F-5BB57BA372E0}" sibTransId="{6FE88B55-AF0D-4A6D-BAD2-6DB0B884D03B}"/>
    <dgm:cxn modelId="{020C0020-4E4A-45B4-8A82-05165391D80E}" type="presOf" srcId="{1BE6B25C-CA6C-458C-B1FD-2EAB67E87CFF}" destId="{264EC6B5-489B-43CB-95A3-96D72F6CE40A}" srcOrd="0" destOrd="0" presId="urn:microsoft.com/office/officeart/2005/8/layout/radial4"/>
    <dgm:cxn modelId="{C8704C4F-EDAD-4FB1-A2B0-F607B37FF008}" type="presOf" srcId="{3D66F908-D97B-4C44-B847-5E6C3396941E}" destId="{25DEB0B5-9E9E-4A05-855D-8ACA1A526C46}" srcOrd="0" destOrd="0" presId="urn:microsoft.com/office/officeart/2005/8/layout/radial4"/>
    <dgm:cxn modelId="{0B1C2016-2D27-4755-BB4F-5C77D9F9CFAE}" type="presOf" srcId="{A78C0EE5-F8A3-4C64-BF7B-466F86C2F6C9}" destId="{274CBB93-6900-4582-A5AB-B479E8EBB05E}" srcOrd="0" destOrd="0" presId="urn:microsoft.com/office/officeart/2005/8/layout/radial4"/>
    <dgm:cxn modelId="{D687758E-5C84-4C2B-B4D3-A3DAE09E9AE3}" type="presOf" srcId="{51C574EF-C7FC-45B4-873C-242A7916E44E}" destId="{4373078D-A873-431E-9B6E-2C8C7BC7A1BC}" srcOrd="0" destOrd="0" presId="urn:microsoft.com/office/officeart/2005/8/layout/radial4"/>
    <dgm:cxn modelId="{04BCC7B2-3F97-44EA-B3E0-80F5C6A7BCE1}" type="presOf" srcId="{A0EE76D2-0017-47DC-84ED-604D5BAFE318}" destId="{7C6FB1CC-C078-400A-9075-D38D50AB76CE}" srcOrd="0" destOrd="0" presId="urn:microsoft.com/office/officeart/2005/8/layout/radial4"/>
    <dgm:cxn modelId="{1FDDFC43-3DCE-4BB0-8D43-EC698C14D764}" type="presOf" srcId="{AFB82410-18D9-4A3B-9D85-B0D84B6CCC31}" destId="{B24EDDA6-404D-4718-958B-17CD9CF4430E}" srcOrd="0" destOrd="0" presId="urn:microsoft.com/office/officeart/2005/8/layout/radial4"/>
    <dgm:cxn modelId="{5C942D89-4912-409E-AD40-322AE0816C90}" type="presOf" srcId="{F9221B19-3F52-4292-A43A-5883FA4D4D98}" destId="{D199939A-3B28-4898-931E-54C5C7807468}" srcOrd="0" destOrd="0" presId="urn:microsoft.com/office/officeart/2005/8/layout/radial4"/>
    <dgm:cxn modelId="{01898695-AD52-4ABB-959D-22ED737B4139}" srcId="{F9221B19-3F52-4292-A43A-5883FA4D4D98}" destId="{1BE6B25C-CA6C-458C-B1FD-2EAB67E87CFF}" srcOrd="0" destOrd="0" parTransId="{56C92831-601B-4C6D-8DBB-7D5F2EBD8FA2}" sibTransId="{3C6E6FA4-721A-48CF-A5EC-4DF339627EAF}"/>
    <dgm:cxn modelId="{654E83C2-7277-4F3F-80B5-CC96F987B51A}" type="presOf" srcId="{56C92831-601B-4C6D-8DBB-7D5F2EBD8FA2}" destId="{BB6AA292-1CFE-4130-96C6-2815DF5B029B}" srcOrd="0" destOrd="0" presId="urn:microsoft.com/office/officeart/2005/8/layout/radial4"/>
    <dgm:cxn modelId="{DBDB8B77-54C4-4A85-83DE-E20C251E9568}" srcId="{F9221B19-3F52-4292-A43A-5883FA4D4D98}" destId="{D8C444F9-C685-4C45-ACF4-0C15CF44C4DD}" srcOrd="1" destOrd="0" parTransId="{D8E8655A-9C54-4D36-954B-8DD05499F333}" sibTransId="{1EC76666-0912-452F-AAC0-5E5E29B72A4D}"/>
    <dgm:cxn modelId="{0090F8B0-3C98-477D-BADF-60DDAD7F2DF2}" type="presOf" srcId="{0DC03D37-A89C-4CFE-835B-787132CD90DD}" destId="{1F862151-A7C0-4DA0-8953-B86C18AA3E17}" srcOrd="0" destOrd="0" presId="urn:microsoft.com/office/officeart/2005/8/layout/radial4"/>
    <dgm:cxn modelId="{736683D6-0558-4261-8671-647F066557FF}" type="presOf" srcId="{D8E8655A-9C54-4D36-954B-8DD05499F333}" destId="{17E79E59-CA0F-42AD-AC4E-E97625FB22AF}" srcOrd="0" destOrd="0" presId="urn:microsoft.com/office/officeart/2005/8/layout/radial4"/>
    <dgm:cxn modelId="{A0B21B65-D407-4105-B1C4-BFFC9D9B23D1}" type="presParOf" srcId="{4373078D-A873-431E-9B6E-2C8C7BC7A1BC}" destId="{D199939A-3B28-4898-931E-54C5C7807468}" srcOrd="0" destOrd="0" presId="urn:microsoft.com/office/officeart/2005/8/layout/radial4"/>
    <dgm:cxn modelId="{4A147165-20D9-4BDE-9F83-54310225C885}" type="presParOf" srcId="{4373078D-A873-431E-9B6E-2C8C7BC7A1BC}" destId="{BB6AA292-1CFE-4130-96C6-2815DF5B029B}" srcOrd="1" destOrd="0" presId="urn:microsoft.com/office/officeart/2005/8/layout/radial4"/>
    <dgm:cxn modelId="{AA3E27B6-7FAB-4AB0-B3F9-915C13EF1345}" type="presParOf" srcId="{4373078D-A873-431E-9B6E-2C8C7BC7A1BC}" destId="{264EC6B5-489B-43CB-95A3-96D72F6CE40A}" srcOrd="2" destOrd="0" presId="urn:microsoft.com/office/officeart/2005/8/layout/radial4"/>
    <dgm:cxn modelId="{3442541F-CD9B-4FAA-ABE6-C9343268E489}" type="presParOf" srcId="{4373078D-A873-431E-9B6E-2C8C7BC7A1BC}" destId="{17E79E59-CA0F-42AD-AC4E-E97625FB22AF}" srcOrd="3" destOrd="0" presId="urn:microsoft.com/office/officeart/2005/8/layout/radial4"/>
    <dgm:cxn modelId="{423A895F-2D32-4EB4-A6A3-D7D6789EB5F1}" type="presParOf" srcId="{4373078D-A873-431E-9B6E-2C8C7BC7A1BC}" destId="{BBA5A757-AEFF-4B2E-9746-203FDD5762D0}" srcOrd="4" destOrd="0" presId="urn:microsoft.com/office/officeart/2005/8/layout/radial4"/>
    <dgm:cxn modelId="{B190432E-B058-4FC6-A32A-1E1280EA10B2}" type="presParOf" srcId="{4373078D-A873-431E-9B6E-2C8C7BC7A1BC}" destId="{7C6FB1CC-C078-400A-9075-D38D50AB76CE}" srcOrd="5" destOrd="0" presId="urn:microsoft.com/office/officeart/2005/8/layout/radial4"/>
    <dgm:cxn modelId="{93EE16BB-0FD4-49F6-B75E-CA39C24C417F}" type="presParOf" srcId="{4373078D-A873-431E-9B6E-2C8C7BC7A1BC}" destId="{274CBB93-6900-4582-A5AB-B479E8EBB05E}" srcOrd="6" destOrd="0" presId="urn:microsoft.com/office/officeart/2005/8/layout/radial4"/>
    <dgm:cxn modelId="{88339702-ACCE-440D-88BC-8A19558FE6D1}" type="presParOf" srcId="{4373078D-A873-431E-9B6E-2C8C7BC7A1BC}" destId="{1F862151-A7C0-4DA0-8953-B86C18AA3E17}" srcOrd="7" destOrd="0" presId="urn:microsoft.com/office/officeart/2005/8/layout/radial4"/>
    <dgm:cxn modelId="{47AF8141-F7B0-4A15-9819-D95CE99937D5}" type="presParOf" srcId="{4373078D-A873-431E-9B6E-2C8C7BC7A1BC}" destId="{B24EDDA6-404D-4718-958B-17CD9CF4430E}" srcOrd="8" destOrd="0" presId="urn:microsoft.com/office/officeart/2005/8/layout/radial4"/>
    <dgm:cxn modelId="{0D4B9EF0-CF3C-4613-A6A1-658923162E9C}" type="presParOf" srcId="{4373078D-A873-431E-9B6E-2C8C7BC7A1BC}" destId="{25DEB0B5-9E9E-4A05-855D-8ACA1A526C46}" srcOrd="9" destOrd="0" presId="urn:microsoft.com/office/officeart/2005/8/layout/radial4"/>
    <dgm:cxn modelId="{2C6368DC-D7F8-4E75-BB27-929C40C28A7F}" type="presParOf" srcId="{4373078D-A873-431E-9B6E-2C8C7BC7A1BC}" destId="{6F1CA740-E81D-4688-8248-7C436FB25418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45733F-F875-4C97-BDAD-19FFF1B38B47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5C89368-BCF1-43D1-9C4B-00039758FE10}">
      <dgm:prSet phldrT="[Текст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Семинары для исполнителей приоритетной программы</a:t>
          </a:r>
          <a:endParaRPr lang="ru-RU" dirty="0"/>
        </a:p>
      </dgm:t>
    </dgm:pt>
    <dgm:pt modelId="{518FB5DC-4D39-4727-A99D-5BC503DA683C}" type="parTrans" cxnId="{5A4DA780-7EE2-4D45-9DD7-8E6C32928C38}">
      <dgm:prSet/>
      <dgm:spPr/>
      <dgm:t>
        <a:bodyPr/>
        <a:lstStyle/>
        <a:p>
          <a:endParaRPr lang="ru-RU"/>
        </a:p>
      </dgm:t>
    </dgm:pt>
    <dgm:pt modelId="{EF3B35E5-7C11-427D-8494-6D4E64777C20}" type="sibTrans" cxnId="{5A4DA780-7EE2-4D45-9DD7-8E6C32928C38}">
      <dgm:prSet/>
      <dgm:spPr/>
      <dgm:t>
        <a:bodyPr/>
        <a:lstStyle/>
        <a:p>
          <a:endParaRPr lang="ru-RU"/>
        </a:p>
      </dgm:t>
    </dgm:pt>
    <dgm:pt modelId="{D8F6BBD3-9A8F-4C89-9755-52E944CE9FB5}" type="pres">
      <dgm:prSet presAssocID="{5C45733F-F875-4C97-BDAD-19FFF1B38B47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D3EB02B-4CC4-4695-A7B2-CD40619E8A09}" type="pres">
      <dgm:prSet presAssocID="{55C89368-BCF1-43D1-9C4B-00039758FE10}" presName="fir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8287BE-F3F8-4CE4-B893-B0A677505E76}" type="presOf" srcId="{55C89368-BCF1-43D1-9C4B-00039758FE10}" destId="{4D3EB02B-4CC4-4695-A7B2-CD40619E8A09}" srcOrd="0" destOrd="0" presId="urn:microsoft.com/office/officeart/2005/8/layout/bProcess2"/>
    <dgm:cxn modelId="{6DF0FF56-2206-4B48-9BB4-0FF2C5EEFFCD}" type="presOf" srcId="{5C45733F-F875-4C97-BDAD-19FFF1B38B47}" destId="{D8F6BBD3-9A8F-4C89-9755-52E944CE9FB5}" srcOrd="0" destOrd="0" presId="urn:microsoft.com/office/officeart/2005/8/layout/bProcess2"/>
    <dgm:cxn modelId="{5A4DA780-7EE2-4D45-9DD7-8E6C32928C38}" srcId="{5C45733F-F875-4C97-BDAD-19FFF1B38B47}" destId="{55C89368-BCF1-43D1-9C4B-00039758FE10}" srcOrd="0" destOrd="0" parTransId="{518FB5DC-4D39-4727-A99D-5BC503DA683C}" sibTransId="{EF3B35E5-7C11-427D-8494-6D4E64777C20}"/>
    <dgm:cxn modelId="{E3832F0A-9932-45FA-BA4A-52D8FC864E14}" type="presParOf" srcId="{D8F6BBD3-9A8F-4C89-9755-52E944CE9FB5}" destId="{4D3EB02B-4CC4-4695-A7B2-CD40619E8A09}" srcOrd="0" destOrd="0" presId="urn:microsoft.com/office/officeart/2005/8/layout/bProcess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9939A-3B28-4898-931E-54C5C7807468}">
      <dsp:nvSpPr>
        <dsp:cNvPr id="0" name=""/>
        <dsp:cNvSpPr/>
      </dsp:nvSpPr>
      <dsp:spPr>
        <a:xfrm>
          <a:off x="3261635" y="118552"/>
          <a:ext cx="1708917" cy="101039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общие подходы</a:t>
          </a:r>
          <a:endParaRPr lang="ru-RU" sz="1600" kern="1200" dirty="0"/>
        </a:p>
      </dsp:txBody>
      <dsp:txXfrm>
        <a:off x="3511900" y="266521"/>
        <a:ext cx="1208387" cy="714460"/>
      </dsp:txXfrm>
    </dsp:sp>
    <dsp:sp modelId="{BB6AA292-1CFE-4130-96C6-2815DF5B029B}">
      <dsp:nvSpPr>
        <dsp:cNvPr id="0" name=""/>
        <dsp:cNvSpPr/>
      </dsp:nvSpPr>
      <dsp:spPr>
        <a:xfrm rot="21433842">
          <a:off x="5073535" y="341811"/>
          <a:ext cx="1838918" cy="38230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4EC6B5-489B-43CB-95A3-96D72F6CE40A}">
      <dsp:nvSpPr>
        <dsp:cNvPr id="0" name=""/>
        <dsp:cNvSpPr/>
      </dsp:nvSpPr>
      <dsp:spPr>
        <a:xfrm>
          <a:off x="5563888" y="36528"/>
          <a:ext cx="2694983" cy="9040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Все виды регионального контроля (надзора)*</a:t>
          </a:r>
        </a:p>
      </dsp:txBody>
      <dsp:txXfrm>
        <a:off x="5590366" y="63006"/>
        <a:ext cx="2642027" cy="851068"/>
      </dsp:txXfrm>
    </dsp:sp>
    <dsp:sp modelId="{17E79E59-CA0F-42AD-AC4E-E97625FB22AF}">
      <dsp:nvSpPr>
        <dsp:cNvPr id="0" name=""/>
        <dsp:cNvSpPr/>
      </dsp:nvSpPr>
      <dsp:spPr>
        <a:xfrm rot="1266198">
          <a:off x="4872091" y="1100556"/>
          <a:ext cx="1949516" cy="38230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514289"/>
            <a:satOff val="-1422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A5A757-AEFF-4B2E-9746-203FDD5762D0}">
      <dsp:nvSpPr>
        <dsp:cNvPr id="0" name=""/>
        <dsp:cNvSpPr/>
      </dsp:nvSpPr>
      <dsp:spPr>
        <a:xfrm>
          <a:off x="5253596" y="1081722"/>
          <a:ext cx="3005275" cy="1121897"/>
        </a:xfrm>
        <a:prstGeom prst="roundRect">
          <a:avLst>
            <a:gd name="adj" fmla="val 10000"/>
          </a:avLst>
        </a:prstGeom>
        <a:solidFill>
          <a:schemeClr val="accent4">
            <a:hueOff val="-514289"/>
            <a:satOff val="-1422"/>
            <a:lumOff val="8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Внедрение </a:t>
          </a:r>
          <a:r>
            <a:rPr lang="ru-RU" sz="1600" b="1" kern="1200" dirty="0" smtClean="0"/>
            <a:t>риск-ориентированного </a:t>
          </a:r>
          <a:r>
            <a:rPr lang="ru-RU" sz="1600" b="1" kern="1200" dirty="0" smtClean="0"/>
            <a:t>подхода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по </a:t>
          </a:r>
          <a:r>
            <a:rPr lang="ru-RU" sz="1600" b="1" kern="1200" dirty="0" smtClean="0"/>
            <a:t>7 приоритетным видам </a:t>
          </a:r>
          <a:r>
            <a:rPr lang="ru-RU" sz="1600" kern="1200" dirty="0" smtClean="0"/>
            <a:t>контроля (надзора)</a:t>
          </a:r>
          <a:endParaRPr lang="ru-RU" sz="1600" kern="1200" dirty="0"/>
        </a:p>
      </dsp:txBody>
      <dsp:txXfrm>
        <a:off x="5286455" y="1114581"/>
        <a:ext cx="2939557" cy="1056179"/>
      </dsp:txXfrm>
    </dsp:sp>
    <dsp:sp modelId="{7C6FB1CC-C078-400A-9075-D38D50AB76CE}">
      <dsp:nvSpPr>
        <dsp:cNvPr id="0" name=""/>
        <dsp:cNvSpPr/>
      </dsp:nvSpPr>
      <dsp:spPr>
        <a:xfrm rot="5266128">
          <a:off x="3543869" y="1627967"/>
          <a:ext cx="1237594" cy="38230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1028578"/>
            <a:satOff val="-2845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CBB93-6900-4582-A5AB-B479E8EBB05E}">
      <dsp:nvSpPr>
        <dsp:cNvPr id="0" name=""/>
        <dsp:cNvSpPr/>
      </dsp:nvSpPr>
      <dsp:spPr>
        <a:xfrm>
          <a:off x="3125715" y="1876632"/>
          <a:ext cx="2122086" cy="1121632"/>
        </a:xfrm>
        <a:prstGeom prst="roundRect">
          <a:avLst>
            <a:gd name="adj" fmla="val 10000"/>
          </a:avLst>
        </a:prstGeom>
        <a:solidFill>
          <a:schemeClr val="accent4">
            <a:hueOff val="-1028578"/>
            <a:satOff val="-2845"/>
            <a:lumOff val="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Срок реализации –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2017 год</a:t>
          </a:r>
          <a:endParaRPr lang="ru-RU" sz="1600" b="1" kern="1200" dirty="0"/>
        </a:p>
      </dsp:txBody>
      <dsp:txXfrm>
        <a:off x="3158566" y="1909483"/>
        <a:ext cx="2056384" cy="1055930"/>
      </dsp:txXfrm>
    </dsp:sp>
    <dsp:sp modelId="{1F862151-A7C0-4DA0-8953-B86C18AA3E17}">
      <dsp:nvSpPr>
        <dsp:cNvPr id="0" name=""/>
        <dsp:cNvSpPr/>
      </dsp:nvSpPr>
      <dsp:spPr>
        <a:xfrm rot="9110657">
          <a:off x="1375577" y="1331017"/>
          <a:ext cx="2123718" cy="38230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1542867"/>
            <a:satOff val="-4267"/>
            <a:lumOff val="264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4EDDA6-404D-4718-958B-17CD9CF4430E}">
      <dsp:nvSpPr>
        <dsp:cNvPr id="0" name=""/>
        <dsp:cNvSpPr/>
      </dsp:nvSpPr>
      <dsp:spPr>
        <a:xfrm>
          <a:off x="37662" y="1558784"/>
          <a:ext cx="2927131" cy="928889"/>
        </a:xfrm>
        <a:prstGeom prst="roundRect">
          <a:avLst>
            <a:gd name="adj" fmla="val 10000"/>
          </a:avLst>
        </a:prstGeom>
        <a:solidFill>
          <a:schemeClr val="accent4">
            <a:hueOff val="-1542867"/>
            <a:satOff val="-4267"/>
            <a:lumOff val="264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Мониторинг осуществляет Минэкономразвития России</a:t>
          </a:r>
          <a:endParaRPr lang="ru-RU" sz="1600" kern="1200" dirty="0"/>
        </a:p>
      </dsp:txBody>
      <dsp:txXfrm>
        <a:off x="64868" y="1585990"/>
        <a:ext cx="2872719" cy="874477"/>
      </dsp:txXfrm>
    </dsp:sp>
    <dsp:sp modelId="{25DEB0B5-9E9E-4A05-855D-8ACA1A526C46}">
      <dsp:nvSpPr>
        <dsp:cNvPr id="0" name=""/>
        <dsp:cNvSpPr/>
      </dsp:nvSpPr>
      <dsp:spPr>
        <a:xfrm rot="10775665">
          <a:off x="1114481" y="446665"/>
          <a:ext cx="2029145" cy="38230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2057156"/>
            <a:satOff val="-5690"/>
            <a:lumOff val="35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CA740-E81D-4688-8248-7C436FB25418}">
      <dsp:nvSpPr>
        <dsp:cNvPr id="0" name=""/>
        <dsp:cNvSpPr/>
      </dsp:nvSpPr>
      <dsp:spPr>
        <a:xfrm>
          <a:off x="119302" y="118570"/>
          <a:ext cx="1990407" cy="1052858"/>
        </a:xfrm>
        <a:prstGeom prst="roundRect">
          <a:avLst>
            <a:gd name="adj" fmla="val 10000"/>
          </a:avLst>
        </a:prstGeom>
        <a:solidFill>
          <a:schemeClr val="accent4">
            <a:hueOff val="-2057156"/>
            <a:satOff val="-5690"/>
            <a:lumOff val="35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Все показатели </a:t>
          </a:r>
          <a:r>
            <a:rPr lang="ru-RU" sz="1600" b="1" kern="1200" dirty="0" smtClean="0"/>
            <a:t>синхронизированы</a:t>
          </a:r>
          <a:endParaRPr lang="ru-RU" sz="1600" b="1" kern="1200" dirty="0"/>
        </a:p>
      </dsp:txBody>
      <dsp:txXfrm>
        <a:off x="150139" y="149407"/>
        <a:ext cx="1928733" cy="9911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EB02B-4CC4-4695-A7B2-CD40619E8A09}">
      <dsp:nvSpPr>
        <dsp:cNvPr id="0" name=""/>
        <dsp:cNvSpPr/>
      </dsp:nvSpPr>
      <dsp:spPr>
        <a:xfrm>
          <a:off x="556479" y="63"/>
          <a:ext cx="2415432" cy="2415432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Семинары для исполнителей приоритетной программы</a:t>
          </a:r>
          <a:endParaRPr lang="ru-RU" sz="2100" kern="1200" dirty="0"/>
        </a:p>
      </dsp:txBody>
      <dsp:txXfrm>
        <a:off x="910211" y="353795"/>
        <a:ext cx="1707968" cy="1707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30575" cy="497683"/>
          </a:xfrm>
          <a:prstGeom prst="rect">
            <a:avLst/>
          </a:prstGeom>
        </p:spPr>
        <p:txBody>
          <a:bodyPr vert="horz" lIns="92476" tIns="46237" rIns="92476" bIns="46237" rtlCol="0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021" y="0"/>
            <a:ext cx="2930575" cy="497683"/>
          </a:xfrm>
          <a:prstGeom prst="rect">
            <a:avLst/>
          </a:prstGeom>
        </p:spPr>
        <p:txBody>
          <a:bodyPr vert="horz" wrap="square" lIns="92476" tIns="46237" rIns="92476" bIns="4623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66D8613D-A84B-4F1A-AF73-B81E70114A16}" type="datetimeFigureOut">
              <a:rPr lang="en-US"/>
              <a:pPr>
                <a:defRPr/>
              </a:pPr>
              <a:t>2/13/2017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8" y="9443250"/>
            <a:ext cx="2930575" cy="497682"/>
          </a:xfrm>
          <a:prstGeom prst="rect">
            <a:avLst/>
          </a:prstGeom>
        </p:spPr>
        <p:txBody>
          <a:bodyPr vert="horz" lIns="92476" tIns="46237" rIns="92476" bIns="46237" rtlCol="0" anchor="b"/>
          <a:lstStyle>
            <a:lvl1pPr algn="l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021" y="9443250"/>
            <a:ext cx="2930575" cy="497682"/>
          </a:xfrm>
          <a:prstGeom prst="rect">
            <a:avLst/>
          </a:prstGeom>
        </p:spPr>
        <p:txBody>
          <a:bodyPr vert="horz" wrap="square" lIns="92476" tIns="46237" rIns="92476" bIns="4623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AA7D768-EF0F-43D8-910C-206A2A57C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9238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30575" cy="497683"/>
          </a:xfrm>
          <a:prstGeom prst="rect">
            <a:avLst/>
          </a:prstGeom>
        </p:spPr>
        <p:txBody>
          <a:bodyPr vert="horz" lIns="92456" tIns="46225" rIns="92456" bIns="4622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21" y="0"/>
            <a:ext cx="2930575" cy="497683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C6310E9E-1378-44D5-9648-917E09007CD1}" type="datetimeFigureOut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44538"/>
            <a:ext cx="4970463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56" tIns="46225" rIns="92456" bIns="4622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806" y="4722416"/>
            <a:ext cx="5409562" cy="4474370"/>
          </a:xfrm>
          <a:prstGeom prst="rect">
            <a:avLst/>
          </a:prstGeom>
        </p:spPr>
        <p:txBody>
          <a:bodyPr vert="horz" wrap="square" lIns="92456" tIns="46225" rIns="92456" bIns="4622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8" y="9443250"/>
            <a:ext cx="2930575" cy="497682"/>
          </a:xfrm>
          <a:prstGeom prst="rect">
            <a:avLst/>
          </a:prstGeom>
        </p:spPr>
        <p:txBody>
          <a:bodyPr vert="horz" lIns="92456" tIns="46225" rIns="92456" bIns="4622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21" y="9443250"/>
            <a:ext cx="2930575" cy="497682"/>
          </a:xfrm>
          <a:prstGeom prst="rect">
            <a:avLst/>
          </a:prstGeom>
        </p:spPr>
        <p:txBody>
          <a:bodyPr vert="horz" wrap="square" lIns="92456" tIns="46225" rIns="92456" bIns="4622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05E669F-901F-4AA8-A034-A187F30AF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040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67777" y="9525895"/>
            <a:ext cx="2959767" cy="50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67777" y="9525895"/>
            <a:ext cx="2959767" cy="50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 anchor="b"/>
          <a:lstStyle>
            <a:lvl1pPr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9080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9080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9BAE5F-28CF-47EF-B947-E58D78DCF169}" type="slidenum">
              <a:rPr lang="ru-RU" altLang="ru-RU" sz="1800">
                <a:solidFill>
                  <a:srgbClr val="000000"/>
                </a:solidFill>
                <a:latin typeface="Arial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19" tIns="45757" rIns="91519" bIns="45757"/>
          <a:lstStyle/>
          <a:p>
            <a:pPr>
              <a:spcBef>
                <a:spcPct val="0"/>
              </a:spcBef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62082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90750" y="1911350"/>
            <a:ext cx="2579688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ea typeface="+mn-ea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547664" y="2996952"/>
            <a:ext cx="7272808" cy="936104"/>
          </a:xfrm>
          <a:prstGeom prst="rect">
            <a:avLst/>
          </a:prstGeom>
        </p:spPr>
        <p:txBody>
          <a:bodyPr/>
          <a:lstStyle>
            <a:lvl1pPr algn="l">
              <a:defRPr sz="3200" b="1" i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1547664" y="6309320"/>
            <a:ext cx="3240087" cy="215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654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448348-5A90-447F-9964-514B4FA69FB3}" type="datetime1">
              <a:rPr lang="ru-RU" smtClean="0"/>
              <a:t>13.02.2017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3E14907-CDCF-4BB4-B242-144457696E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1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95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1299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Слайд общ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238021"/>
            <a:ext cx="8281614" cy="743054"/>
          </a:xfrm>
          <a:prstGeom prst="rect">
            <a:avLst/>
          </a:prstGeom>
        </p:spPr>
        <p:txBody>
          <a:bodyPr anchor="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1"/>
          </p:nvPr>
        </p:nvSpPr>
        <p:spPr>
          <a:xfrm>
            <a:off x="468313" y="1268413"/>
            <a:ext cx="8424862" cy="4897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791325" y="64928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97C8CA4-3729-4C42-95FB-34CC1D11A9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914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2150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628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0180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3236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406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1034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62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A904B413-A22A-4ABA-97B6-02F8BC073672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AAEAF8B-49FC-4746-AF57-C15706038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301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335067E3-2DDC-4DD2-8F42-112F965F9257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DE67D1A-C973-4E26-9355-5C9973DD74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53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5520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980823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29334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38605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588131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0322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95514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9286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314E29F-F0F9-4390-9355-7A5CFEC36C25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890E39F-BEE4-4DF3-A938-1E271AC4B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969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CEC7AF3-09CF-4132-8BB6-757A72D2714C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08D48B-0855-4962-907F-F41AF7E0B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87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5425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00" y="115200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31418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258900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0258984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298877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55796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027496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58023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DD389C75-727C-46C2-930E-D44D377D6BF9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46366AC-7A67-4C39-B0EB-8C0D430B3F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9627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786DED98-7B89-4F78-ABFC-D44172713750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F672F80-271F-417B-B3AE-9B9C83E5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5585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29216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52387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9578907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395352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6487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118244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4963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16F74FB6-828D-44AB-934B-D6797E8DCAFD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7FDC19D-D471-46DC-BCD0-C4627268F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5999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49E5D3F9-A911-479D-A42C-8F2C1EEF91AB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27C0BBB-086A-4118-868E-A90B1F83B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049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67919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362570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76854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99981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26712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76006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949881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0355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F36576A-9C0E-4362-863B-0C8EA6B71C2B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746DBF0-5111-4DE4-B86C-2C59125702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9371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53DF490B-12B8-4D93-831C-92CC05CEF86A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74C0856-4E3A-4A34-9DF7-3A04C4C553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56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273693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043061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1264880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532135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8029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032434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73350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BF287B1-C1C6-46E6-8DB0-4B9457C1CAB9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8DB0586-D6E2-4AF4-9840-F49EA1DF9D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75430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9287CC5-A06F-488B-A55D-CFC3061B32A3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709516-8FA0-44E1-91CC-CAE294A482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83616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9883210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09957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142274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7908622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015826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9447763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7684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A587FB0-DBC5-4CE9-AD37-8EF76036B7C6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E94EC26-16CB-4659-8226-15892FF01C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26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E85BCE6C-0D8F-4CEA-AD69-FEBB802A2474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7A7F537-02C4-4AD6-BCAF-10A103E586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75527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2112650" y="116632"/>
            <a:ext cx="6779304" cy="5760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 bwMode="gray">
          <a:xfrm>
            <a:off x="251520" y="1196753"/>
            <a:ext cx="8640960" cy="4896073"/>
          </a:xfrm>
          <a:prstGeom prst="rect">
            <a:avLst/>
          </a:prstGeo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26732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Key Issues Box Ful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gray">
          <a:xfrm>
            <a:off x="352800" y="116632"/>
            <a:ext cx="8467185" cy="576064"/>
          </a:xfrm>
          <a:prstGeom prst="rect">
            <a:avLst/>
          </a:prstGeo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4"/>
          </p:nvPr>
        </p:nvSpPr>
        <p:spPr bwMode="gray">
          <a:xfrm>
            <a:off x="251520" y="1196975"/>
            <a:ext cx="8640434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0022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022707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4843460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421915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5093535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5346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0222974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1093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54E2532-61EB-4D1F-BD53-4C6058E8E334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76249D1-5EEE-4007-90FD-17810FA1FF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5677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>
              <a:defRPr/>
            </a:pPr>
            <a:fld id="{F629398B-79E8-4E3A-AC91-D253A75815E6}" type="datetime1">
              <a:rPr lang="ru-RU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CCF7D6B-4116-40D2-A3E3-2824AD739C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8889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2257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691510"/>
      </p:ext>
    </p:extLst>
  </p:cSld>
  <p:clrMapOvr>
    <a:masterClrMapping/>
  </p:clrMapOvr>
  <p:hf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508823"/>
      </p:ext>
    </p:extLst>
  </p:cSld>
  <p:clrMapOvr>
    <a:masterClrMapping/>
  </p:clrMapOvr>
  <p:hf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660329"/>
      </p:ext>
    </p:extLst>
  </p:cSld>
  <p:clrMapOvr>
    <a:masterClrMapping/>
  </p:clrMapOvr>
  <p:hf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430811"/>
      </p:ext>
    </p:extLst>
  </p:cSld>
  <p:clrMapOvr>
    <a:masterClrMapping/>
  </p:clrMapOvr>
  <p:hf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E5D3F9-A911-479D-A42C-8F2C1EEF91AB}" type="datetime1">
              <a:rPr lang="ru-RU" smtClean="0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7C0BBB-086A-4118-868E-A90B1F83B5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23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F74FB6-828D-44AB-934B-D6797E8DCAFD}" type="datetime1">
              <a:rPr lang="ru-RU" smtClean="0"/>
              <a:pPr>
                <a:defRPr/>
              </a:pPr>
              <a:t>13.02.2017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FDC19D-D471-46DC-BCD0-C4627268F0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71180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60919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402375"/>
      </p:ext>
    </p:extLst>
  </p:cSld>
  <p:clrMapOvr>
    <a:masterClrMapping/>
  </p:clrMapOvr>
  <p:hf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59308"/>
      </p:ext>
    </p:extLst>
  </p:cSld>
  <p:clrMapOvr>
    <a:masterClrMapping/>
  </p:clrMapOvr>
  <p:hf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509570"/>
      </p:ext>
    </p:extLst>
  </p:cSld>
  <p:clrMapOvr>
    <a:masterClrMapping/>
  </p:clrMapOvr>
  <p:hf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48110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31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0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9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theme" Target="../theme/theme10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image" Target="../media/image4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40" r:id="rId1"/>
    <p:sldLayoutId id="2147486170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7D9885B3-25FA-4CA9-88B3-D19E6A7CFA4F}" type="slidenum">
              <a:rPr lang="ru-RU" sz="1200" smtClean="0">
                <a:solidFill>
                  <a:srgbClr val="7F7F7F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4813"/>
            <a:ext cx="4759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6" r:id="rId1"/>
    <p:sldLayoutId id="2147486077" r:id="rId2"/>
    <p:sldLayoutId id="2147486078" r:id="rId3"/>
    <p:sldLayoutId id="2147486141" r:id="rId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50C21110-0CD8-4C05-952B-51710A5690A3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3075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79" r:id="rId1"/>
    <p:sldLayoutId id="2147486080" r:id="rId2"/>
    <p:sldLayoutId id="2147486081" r:id="rId3"/>
    <p:sldLayoutId id="2147486082" r:id="rId4"/>
    <p:sldLayoutId id="2147486083" r:id="rId5"/>
    <p:sldLayoutId id="2147486084" r:id="rId6"/>
    <p:sldLayoutId id="2147486085" r:id="rId7"/>
    <p:sldLayoutId id="2147486142" r:id="rId8"/>
    <p:sldLayoutId id="2147486143" r:id="rId9"/>
    <p:sldLayoutId id="2147486086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3D4D41CA-ABAA-447F-A129-315D8870C136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4099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87" r:id="rId1"/>
    <p:sldLayoutId id="2147486088" r:id="rId2"/>
    <p:sldLayoutId id="2147486089" r:id="rId3"/>
    <p:sldLayoutId id="2147486090" r:id="rId4"/>
    <p:sldLayoutId id="2147486091" r:id="rId5"/>
    <p:sldLayoutId id="2147486092" r:id="rId6"/>
    <p:sldLayoutId id="2147486093" r:id="rId7"/>
    <p:sldLayoutId id="2147486144" r:id="rId8"/>
    <p:sldLayoutId id="2147486145" r:id="rId9"/>
    <p:sldLayoutId id="2147486094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6911C6-938F-4D17-A370-347D93F10A12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2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73075" y="917575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95" r:id="rId1"/>
    <p:sldLayoutId id="2147486096" r:id="rId2"/>
    <p:sldLayoutId id="2147486097" r:id="rId3"/>
    <p:sldLayoutId id="2147486098" r:id="rId4"/>
    <p:sldLayoutId id="2147486099" r:id="rId5"/>
    <p:sldLayoutId id="2147486100" r:id="rId6"/>
    <p:sldLayoutId id="2147486101" r:id="rId7"/>
    <p:sldLayoutId id="2147486146" r:id="rId8"/>
    <p:sldLayoutId id="2147486147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CBC557DC-9CEF-463B-A9CE-F133BF222624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6147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9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2" r:id="rId1"/>
    <p:sldLayoutId id="2147486103" r:id="rId2"/>
    <p:sldLayoutId id="2147486104" r:id="rId3"/>
    <p:sldLayoutId id="2147486105" r:id="rId4"/>
    <p:sldLayoutId id="2147486106" r:id="rId5"/>
    <p:sldLayoutId id="2147486107" r:id="rId6"/>
    <p:sldLayoutId id="2147486108" r:id="rId7"/>
    <p:sldLayoutId id="2147486148" r:id="rId8"/>
    <p:sldLayoutId id="2147486149" r:id="rId9"/>
    <p:sldLayoutId id="2147486171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BAF63228-EC5C-4CBB-86B9-C836A4EB88DE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7171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09" r:id="rId1"/>
    <p:sldLayoutId id="2147486110" r:id="rId2"/>
    <p:sldLayoutId id="2147486111" r:id="rId3"/>
    <p:sldLayoutId id="2147486112" r:id="rId4"/>
    <p:sldLayoutId id="2147486113" r:id="rId5"/>
    <p:sldLayoutId id="2147486114" r:id="rId6"/>
    <p:sldLayoutId id="2147486115" r:id="rId7"/>
    <p:sldLayoutId id="2147486150" r:id="rId8"/>
    <p:sldLayoutId id="2147486151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3B61469-2731-4A48-9270-46F2658E6435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8195" name="Рисунок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7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16" r:id="rId1"/>
    <p:sldLayoutId id="2147486117" r:id="rId2"/>
    <p:sldLayoutId id="2147486118" r:id="rId3"/>
    <p:sldLayoutId id="2147486119" r:id="rId4"/>
    <p:sldLayoutId id="2147486120" r:id="rId5"/>
    <p:sldLayoutId id="2147486121" r:id="rId6"/>
    <p:sldLayoutId id="2147486122" r:id="rId7"/>
    <p:sldLayoutId id="2147486152" r:id="rId8"/>
    <p:sldLayoutId id="2147486153" r:id="rId9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E82BFE31-8D5B-4F3E-B62B-FC3AE0FFF9CD}" type="slidenum">
              <a:rPr 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9219" name="Рисунок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3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23" r:id="rId1"/>
    <p:sldLayoutId id="2147486124" r:id="rId2"/>
    <p:sldLayoutId id="2147486125" r:id="rId3"/>
    <p:sldLayoutId id="2147486126" r:id="rId4"/>
    <p:sldLayoutId id="2147486127" r:id="rId5"/>
    <p:sldLayoutId id="2147486128" r:id="rId6"/>
    <p:sldLayoutId id="2147486129" r:id="rId7"/>
    <p:sldLayoutId id="2147486154" r:id="rId8"/>
    <p:sldLayoutId id="2147486155" r:id="rId9"/>
    <p:sldLayoutId id="2147486130" r:id="rId10"/>
    <p:sldLayoutId id="214748613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6A35C446-DD4D-4C30-B15F-4A5F54D59A0A}" type="slidenum">
              <a:rPr lang="ru-RU" alt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ru-RU" alt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10243" name="Рисунок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132" r:id="rId1"/>
    <p:sldLayoutId id="2147486133" r:id="rId2"/>
    <p:sldLayoutId id="2147486134" r:id="rId3"/>
    <p:sldLayoutId id="2147486135" r:id="rId4"/>
    <p:sldLayoutId id="2147486136" r:id="rId5"/>
    <p:sldLayoutId id="2147486137" r:id="rId6"/>
    <p:sldLayoutId id="2147486138" r:id="rId7"/>
    <p:sldLayoutId id="2147486156" r:id="rId8"/>
    <p:sldLayoutId id="2147486157" r:id="rId9"/>
    <p:sldLayoutId id="2147486139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D8870-E336-4D5A-8CF4-8DCA69BC3415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BAB6-2BE8-43EB-A4B9-FEBFAA72AF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6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173" r:id="rId1"/>
    <p:sldLayoutId id="2147486174" r:id="rId2"/>
    <p:sldLayoutId id="2147486175" r:id="rId3"/>
    <p:sldLayoutId id="2147486176" r:id="rId4"/>
    <p:sldLayoutId id="2147486177" r:id="rId5"/>
    <p:sldLayoutId id="2147486178" r:id="rId6"/>
    <p:sldLayoutId id="2147486179" r:id="rId7"/>
    <p:sldLayoutId id="2147486180" r:id="rId8"/>
    <p:sldLayoutId id="2147486181" r:id="rId9"/>
    <p:sldLayoutId id="2147486182" r:id="rId10"/>
    <p:sldLayoutId id="21474861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8619" y="1628800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  <a:t>Приоритетный проект </a:t>
            </a:r>
            <a:br>
              <a:rPr lang="ru-RU" sz="3200" b="1" dirty="0">
                <a:solidFill>
                  <a:srgbClr val="002060"/>
                </a:solidFill>
                <a:latin typeface="Book Antiqua" panose="02040602050305030304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«Повышение качества реализации контрольно-надзорных полномочий на региональном и муниципальном уровнях»</a:t>
            </a:r>
            <a:endParaRPr lang="ru-RU" sz="32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6816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54" y="-99392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53389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Синхронизация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работы над проектом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1</a:t>
            </a:r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3510933" y="2548594"/>
            <a:ext cx="1656184" cy="730634"/>
          </a:xfrm>
          <a:prstGeom prst="left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26586" y="2636912"/>
            <a:ext cx="2736304" cy="553998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ctr"/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Мониторинг организован АСИ</a:t>
            </a:r>
          </a:p>
          <a:p>
            <a:pPr algn="ctr"/>
            <a:r>
              <a:rPr lang="ru-RU" sz="1200" b="1" u="sng" dirty="0" smtClean="0">
                <a:solidFill>
                  <a:srgbClr val="C00000"/>
                </a:solidFill>
              </a:rPr>
              <a:t>информационная система  </a:t>
            </a:r>
            <a:r>
              <a:rPr lang="en-US" sz="1200" b="1" u="sng" dirty="0" smtClean="0">
                <a:solidFill>
                  <a:srgbClr val="C00000"/>
                </a:solidFill>
              </a:rPr>
              <a:t>Region</a:t>
            </a:r>
            <a:r>
              <a:rPr lang="ru-RU" sz="1200" b="1" u="sng" dirty="0" smtClean="0">
                <a:solidFill>
                  <a:srgbClr val="C00000"/>
                </a:solidFill>
              </a:rPr>
              <a:t>-</a:t>
            </a:r>
            <a:r>
              <a:rPr lang="en-US" sz="1200" b="1" u="sng" dirty="0" smtClean="0">
                <a:solidFill>
                  <a:srgbClr val="C00000"/>
                </a:solidFill>
              </a:rPr>
              <a:t>ID</a:t>
            </a:r>
            <a:endParaRPr lang="ru-RU" sz="1200" b="1" u="sng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53503" y="2636912"/>
            <a:ext cx="2736304" cy="553998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ctr"/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Мониторинг организован ФПО</a:t>
            </a:r>
          </a:p>
          <a:p>
            <a:pPr algn="ctr"/>
            <a:r>
              <a:rPr lang="ru-RU" sz="1200" b="1" u="sng" dirty="0" smtClean="0">
                <a:solidFill>
                  <a:srgbClr val="C00000"/>
                </a:solidFill>
              </a:rPr>
              <a:t>информационная система  Проектной деятельности</a:t>
            </a:r>
            <a:endParaRPr lang="ru-RU" sz="1200" b="1" u="sng" dirty="0">
              <a:solidFill>
                <a:srgbClr val="C00000"/>
              </a:solidFill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7" y="2627366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609" y="2627367"/>
            <a:ext cx="58578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541058796"/>
              </p:ext>
            </p:extLst>
          </p:nvPr>
        </p:nvGraphicFramePr>
        <p:xfrm>
          <a:off x="251520" y="3526458"/>
          <a:ext cx="8258872" cy="3152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5701335" y="6509401"/>
            <a:ext cx="2736304" cy="184666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ctr"/>
            <a:r>
              <a:rPr lang="ru-RU" sz="1200" dirty="0" smtClean="0">
                <a:solidFill>
                  <a:schemeClr val="accent5">
                    <a:lumMod val="50000"/>
                  </a:schemeClr>
                </a:solidFill>
              </a:rPr>
              <a:t>* собственные полномочия</a:t>
            </a:r>
            <a:endParaRPr lang="ru-RU" sz="1200" b="1" u="sng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40895" y="1214752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целевая модель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Осуществление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контрольно-надзорной деятельности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в субъектах Российской Федерации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54" y="1307184"/>
            <a:ext cx="1174986" cy="76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5448907" y="1107031"/>
            <a:ext cx="314549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приоритетный проект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Повышение качества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реализации контрольно-надзорных полномочий на региональном</a:t>
            </a: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и муниципальном уровнях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610456" y="1187806"/>
            <a:ext cx="878047" cy="1008000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3797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68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4978" y="26064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Функциональные направления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(результаты работы)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175136" y="1415860"/>
            <a:ext cx="8342171" cy="4644260"/>
            <a:chOff x="175136" y="1628800"/>
            <a:chExt cx="8342171" cy="4644260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175136" y="1628800"/>
              <a:ext cx="834217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>
                      <a:lumMod val="50000"/>
                      <a:lumOff val="50000"/>
                    </a:schemeClr>
                  </a:gs>
                  <a:gs pos="50000">
                    <a:schemeClr val="tx2">
                      <a:lumMod val="100000"/>
                    </a:schemeClr>
                  </a:gs>
                  <a:gs pos="100000">
                    <a:schemeClr val="accent1">
                      <a:lumMod val="50000"/>
                      <a:lumOff val="5000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ятиугольник 19"/>
            <p:cNvSpPr/>
            <p:nvPr/>
          </p:nvSpPr>
          <p:spPr>
            <a:xfrm rot="10800000" flipH="1" flipV="1">
              <a:off x="287464" y="1845628"/>
              <a:ext cx="3852487" cy="504056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Регламентация  всех видов контроля (надзора)</a:t>
              </a:r>
              <a:endParaRPr lang="ru-RU" sz="1600" b="1" dirty="0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4907208" y="2455798"/>
              <a:ext cx="3494383" cy="430887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</a:rPr>
                <a:t>На официальных сайтах органов </a:t>
              </a:r>
              <a:r>
                <a:rPr lang="ru-RU" sz="1400" u="sng" dirty="0" smtClean="0">
                  <a:solidFill>
                    <a:srgbClr val="C00000"/>
                  </a:solidFill>
                </a:rPr>
                <a:t>размещены: </a:t>
              </a:r>
              <a:endParaRPr lang="ru-RU" sz="1400" u="sng" dirty="0">
                <a:solidFill>
                  <a:srgbClr val="C00000"/>
                </a:solidFill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2166780" y="5195842"/>
              <a:ext cx="6191854" cy="1077218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</a:rPr>
                <a:t>За основу предлагаем взять</a:t>
              </a:r>
            </a:p>
            <a:p>
              <a:r>
                <a:rPr lang="ru-RU" sz="1400" u="sng" dirty="0">
                  <a:solidFill>
                    <a:srgbClr val="C00000"/>
                  </a:solidFill>
                </a:rPr>
                <a:t>Базовую модель определения показателей </a:t>
              </a:r>
              <a:r>
                <a:rPr lang="ru-RU" sz="1400" u="sng" dirty="0" smtClean="0">
                  <a:solidFill>
                    <a:srgbClr val="C00000"/>
                  </a:solidFill>
                </a:rPr>
                <a:t>результативности</a:t>
              </a:r>
            </a:p>
            <a:p>
              <a:r>
                <a:rPr lang="ru-RU" sz="1400" u="sng" dirty="0" smtClean="0">
                  <a:solidFill>
                    <a:srgbClr val="C00000"/>
                  </a:solidFill>
                </a:rPr>
                <a:t>и </a:t>
              </a:r>
              <a:r>
                <a:rPr lang="ru-RU" sz="1400" u="sng" dirty="0">
                  <a:solidFill>
                    <a:srgbClr val="C00000"/>
                  </a:solidFill>
                </a:rPr>
                <a:t>эффективности</a:t>
              </a:r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</a:rPr>
                <a:t> контрольно-надзорной деятельности, утвержденную распоряжением Правительства Российской Федерации от 17 мая</a:t>
              </a:r>
            </a:p>
            <a:p>
              <a:r>
                <a:rPr lang="ru-RU" sz="1400" dirty="0" smtClean="0">
                  <a:solidFill>
                    <a:schemeClr val="accent5">
                      <a:lumMod val="50000"/>
                    </a:schemeClr>
                  </a:solidFill>
                </a:rPr>
                <a:t>2016 г. № 934-р</a:t>
              </a:r>
              <a:endParaRPr lang="ru-RU" sz="1400" u="sng" dirty="0">
                <a:solidFill>
                  <a:srgbClr val="C00000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2</a:t>
            </a:r>
            <a:endParaRPr lang="ru-RU" sz="1600" b="1" dirty="0"/>
          </a:p>
        </p:txBody>
      </p:sp>
      <p:sp>
        <p:nvSpPr>
          <p:cNvPr id="37" name="Пятиугольник 36"/>
          <p:cNvSpPr/>
          <p:nvPr/>
        </p:nvSpPr>
        <p:spPr>
          <a:xfrm rot="10800000" flipH="1" flipV="1">
            <a:off x="4716016" y="1632689"/>
            <a:ext cx="4032450" cy="504056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Размещение информации по видам контроля (надзора) в сети Интернет</a:t>
            </a:r>
            <a:endParaRPr lang="ru-RU" sz="1600" b="1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279623" y="2369912"/>
            <a:ext cx="40197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 Цель – доля видов регионального контроля</a:t>
            </a:r>
          </a:p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(надзора) по которым: </a:t>
            </a:r>
            <a:r>
              <a:rPr lang="ru-RU" sz="14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/>
            </a:r>
            <a:br>
              <a:rPr lang="ru-RU" sz="14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</a:b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      </a:t>
            </a:r>
            <a:r>
              <a:rPr lang="ru-RU" sz="13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приняты порядки – 100%</a:t>
            </a:r>
          </a:p>
          <a:p>
            <a:endParaRPr lang="ru-RU" sz="500" b="1" u="sng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r>
              <a:rPr lang="ru-RU" sz="13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3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     </a:t>
            </a:r>
            <a:r>
              <a:rPr lang="ru-RU" sz="13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приняты административные регламенты – 100 %</a:t>
            </a:r>
            <a:endParaRPr lang="ru-RU" sz="1300" b="1" u="sng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78" y="2858252"/>
            <a:ext cx="222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78" y="3091890"/>
            <a:ext cx="222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2" name="Группа 51"/>
          <p:cNvGrpSpPr/>
          <p:nvPr/>
        </p:nvGrpSpPr>
        <p:grpSpPr>
          <a:xfrm>
            <a:off x="4766017" y="2673745"/>
            <a:ext cx="4147518" cy="1547343"/>
            <a:chOff x="865721" y="4254765"/>
            <a:chExt cx="7595474" cy="1416179"/>
          </a:xfrm>
        </p:grpSpPr>
        <p:cxnSp>
          <p:nvCxnSpPr>
            <p:cNvPr id="53" name="Прямая соединительная линия 52"/>
            <p:cNvCxnSpPr/>
            <p:nvPr/>
          </p:nvCxnSpPr>
          <p:spPr>
            <a:xfrm flipH="1">
              <a:off x="937721" y="4254765"/>
              <a:ext cx="9487" cy="141617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Группа 53"/>
            <p:cNvGrpSpPr/>
            <p:nvPr/>
          </p:nvGrpSpPr>
          <p:grpSpPr>
            <a:xfrm>
              <a:off x="865721" y="4336068"/>
              <a:ext cx="7475066" cy="754101"/>
              <a:chOff x="865721" y="4511442"/>
              <a:chExt cx="7475066" cy="754101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1126349" y="4511442"/>
                <a:ext cx="7214438" cy="7541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chemeClr val="accent1">
                        <a:lumMod val="75000"/>
                      </a:schemeClr>
                    </a:solidFill>
                  </a:rPr>
                  <a:t>перечни актов или их отдельных </a:t>
                </a:r>
                <a:r>
                  <a:rPr lang="ru-RU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частей, содержащих </a:t>
                </a:r>
                <a:r>
                  <a:rPr lang="ru-RU" sz="1200" b="1" dirty="0">
                    <a:solidFill>
                      <a:schemeClr val="accent1">
                        <a:lumMod val="75000"/>
                      </a:schemeClr>
                    </a:solidFill>
                  </a:rPr>
                  <a:t>обязательные требования, оценка </a:t>
                </a:r>
                <a:r>
                  <a:rPr lang="ru-RU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соблюдения </a:t>
                </a:r>
                <a:r>
                  <a:rPr lang="ru-RU" sz="1200" b="1" dirty="0">
                    <a:solidFill>
                      <a:schemeClr val="accent1">
                        <a:lumMod val="75000"/>
                      </a:schemeClr>
                    </a:solidFill>
                  </a:rPr>
                  <a:t>которых является предметов </a:t>
                </a:r>
                <a:r>
                  <a:rPr lang="ru-RU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контроля </a:t>
                </a:r>
                <a:r>
                  <a:rPr lang="ru-RU" sz="1200" b="1" dirty="0">
                    <a:solidFill>
                      <a:schemeClr val="accent1">
                        <a:lumMod val="75000"/>
                      </a:schemeClr>
                    </a:solidFill>
                  </a:rPr>
                  <a:t>(надзора</a:t>
                </a:r>
                <a:r>
                  <a:rPr lang="ru-RU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);</a:t>
                </a:r>
                <a:endParaRPr lang="ru-RU" sz="1200" b="1" dirty="0">
                  <a:solidFill>
                    <a:schemeClr val="accent1">
                      <a:lumMod val="75000"/>
                    </a:schemeClr>
                  </a:solidFill>
                  <a:latin typeface="+mj-lt"/>
                </a:endParaRPr>
              </a:p>
            </p:txBody>
          </p:sp>
          <p:cxnSp>
            <p:nvCxnSpPr>
              <p:cNvPr id="60" name="Прямая соединительная линия 59"/>
              <p:cNvCxnSpPr/>
              <p:nvPr/>
            </p:nvCxnSpPr>
            <p:spPr>
              <a:xfrm>
                <a:off x="956771" y="4677413"/>
                <a:ext cx="203849" cy="0"/>
              </a:xfrm>
              <a:prstGeom prst="line">
                <a:avLst/>
              </a:prstGeom>
              <a:ln w="285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Овал 60"/>
              <p:cNvSpPr/>
              <p:nvPr/>
            </p:nvSpPr>
            <p:spPr>
              <a:xfrm>
                <a:off x="865721" y="4605413"/>
                <a:ext cx="144000" cy="144000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>
              <a:off x="865721" y="5035242"/>
              <a:ext cx="7595474" cy="281688"/>
              <a:chOff x="865721" y="5157192"/>
              <a:chExt cx="7595474" cy="281688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1126349" y="5157192"/>
                <a:ext cx="7334846" cy="2816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1400" b="1" dirty="0" smtClean="0">
                    <a:solidFill>
                      <a:schemeClr val="accent1">
                        <a:lumMod val="75000"/>
                      </a:schemeClr>
                    </a:solidFill>
                    <a:latin typeface="+mj-lt"/>
                  </a:rPr>
                  <a:t>тексты указанных документов</a:t>
                </a:r>
                <a:endParaRPr lang="ru-RU" sz="1400" b="1" u="sng" dirty="0">
                  <a:solidFill>
                    <a:schemeClr val="tx2">
                      <a:lumMod val="50000"/>
                    </a:schemeClr>
                  </a:solidFill>
                  <a:latin typeface="+mj-lt"/>
                </a:endParaRPr>
              </a:p>
            </p:txBody>
          </p: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956771" y="5320286"/>
                <a:ext cx="203849" cy="0"/>
              </a:xfrm>
              <a:prstGeom prst="line">
                <a:avLst/>
              </a:prstGeom>
              <a:ln w="285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Овал 57"/>
              <p:cNvSpPr/>
              <p:nvPr/>
            </p:nvSpPr>
            <p:spPr>
              <a:xfrm>
                <a:off x="865721" y="5248286"/>
                <a:ext cx="144000" cy="144000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62" name="Пятиугольник 61"/>
          <p:cNvSpPr/>
          <p:nvPr/>
        </p:nvSpPr>
        <p:spPr>
          <a:xfrm rot="10800000" flipH="1" flipV="1">
            <a:off x="1331640" y="4398116"/>
            <a:ext cx="6099726" cy="504056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Утверждение порядка (методики) оценки результативности и эффективности контрольно-надзорной деятельности</a:t>
            </a:r>
            <a:endParaRPr lang="ru-RU" sz="1600" b="1" dirty="0"/>
          </a:p>
        </p:txBody>
      </p:sp>
      <p:pic>
        <p:nvPicPr>
          <p:cNvPr id="2050" name="Picture 2" descr="d:\Мои документы\Минэкономразвития\ПИСЬМА\ФЕВРАЛЬ\Калининград\презентации\выноска 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3633" y="4638707"/>
            <a:ext cx="676503" cy="155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56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68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4978" y="26064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Функциональные направления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(результаты работы)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175136" y="1415860"/>
            <a:ext cx="8342171" cy="2245541"/>
            <a:chOff x="175136" y="1628800"/>
            <a:chExt cx="8342171" cy="2245541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175136" y="1628800"/>
              <a:ext cx="834217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>
                      <a:lumMod val="50000"/>
                      <a:lumOff val="50000"/>
                    </a:schemeClr>
                  </a:gs>
                  <a:gs pos="50000">
                    <a:schemeClr val="tx2">
                      <a:lumMod val="100000"/>
                    </a:schemeClr>
                  </a:gs>
                  <a:gs pos="100000">
                    <a:schemeClr val="accent1">
                      <a:lumMod val="50000"/>
                      <a:lumOff val="5000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ятиугольник 19"/>
            <p:cNvSpPr/>
            <p:nvPr/>
          </p:nvSpPr>
          <p:spPr>
            <a:xfrm rot="10800000" flipH="1" flipV="1">
              <a:off x="424187" y="1796902"/>
              <a:ext cx="5371950" cy="504056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Внедрение риск-ориентированного подхода</a:t>
              </a:r>
              <a:endParaRPr lang="ru-RU" sz="2000" b="1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45159" y="3381898"/>
              <a:ext cx="3470015" cy="492443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r>
                <a:rPr lang="ru-RU" sz="1600" dirty="0" smtClean="0">
                  <a:solidFill>
                    <a:schemeClr val="accent5">
                      <a:lumMod val="50000"/>
                    </a:schemeClr>
                  </a:solidFill>
                </a:rPr>
                <a:t>региональный государственный экологический надзор</a:t>
              </a:r>
              <a:endParaRPr lang="ru-RU" sz="1600" u="sng" dirty="0">
                <a:solidFill>
                  <a:srgbClr val="C00000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3</a:t>
            </a:r>
            <a:endParaRPr lang="ru-RU" sz="1600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315239" y="2461538"/>
            <a:ext cx="63642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7 приоритетных видов регионального контроля (надзора):</a:t>
            </a:r>
            <a:endParaRPr lang="ru-RU" b="1" u="sng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45811" y="3184346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1</a:t>
            </a:r>
            <a:endParaRPr lang="ru-RU" sz="24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45158" y="3951938"/>
            <a:ext cx="3470015" cy="492443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региональный государственный ветеринарный надзор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801340" y="4059661"/>
            <a:ext cx="3470015" cy="1231106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государственный контроль (надзор) в области долевого строительства многоквартирных домов и (или) иных объектов недвижимости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23709" y="5458264"/>
            <a:ext cx="3808621" cy="73866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л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ицензионный контроль за деятельностью по управлению многоквартирными домами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801339" y="5565986"/>
            <a:ext cx="3470015" cy="492443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региональный государственный строительный надзор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61256" y="4782935"/>
            <a:ext cx="3867215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государственный жилищный надзор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868339" y="3045849"/>
            <a:ext cx="3470015" cy="73866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лицензионный контроль за розничной продажей алкогольной продукцией</a:t>
            </a:r>
            <a:endParaRPr lang="ru-RU" sz="1600" u="sng" dirty="0">
              <a:solidFill>
                <a:srgbClr val="C00000"/>
              </a:solidFill>
            </a:endParaRPr>
          </a:p>
        </p:txBody>
      </p:sp>
      <p:pic>
        <p:nvPicPr>
          <p:cNvPr id="3074" name="Picture 2" descr="d:\Мои документы\Минэкономразвития\ПИСЬМА\ФЕВРАЛЬ\Калининград\презентации\Ye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368" y="1494013"/>
            <a:ext cx="849961" cy="68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6833723" y="1543602"/>
            <a:ext cx="1466234" cy="584775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Запуск</a:t>
            </a:r>
          </a:p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в 2018 году</a:t>
            </a:r>
            <a:endParaRPr lang="ru-RU" u="sng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318590" y="3184348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j-lt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1924" y="3967326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2</a:t>
            </a:r>
            <a:endParaRPr lang="ru-RU" sz="24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45810" y="5596763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j-lt"/>
              </a:rPr>
              <a:t>4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318589" y="5596764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j-lt"/>
              </a:rPr>
              <a:t>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318590" y="4444381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j-lt"/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51924" y="4675214"/>
            <a:ext cx="33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j-lt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6561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68" y="-189156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24978" y="26064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Функциональные направления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(результаты работы)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175136" y="1415860"/>
            <a:ext cx="8342171" cy="3278451"/>
            <a:chOff x="175136" y="1628800"/>
            <a:chExt cx="8342171" cy="3278451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175136" y="1628800"/>
              <a:ext cx="834217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>
                      <a:lumMod val="50000"/>
                      <a:lumOff val="50000"/>
                    </a:schemeClr>
                  </a:gs>
                  <a:gs pos="50000">
                    <a:schemeClr val="tx2">
                      <a:lumMod val="100000"/>
                    </a:schemeClr>
                  </a:gs>
                  <a:gs pos="100000">
                    <a:schemeClr val="accent1">
                      <a:lumMod val="50000"/>
                      <a:lumOff val="5000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ятиугольник 19"/>
            <p:cNvSpPr/>
            <p:nvPr/>
          </p:nvSpPr>
          <p:spPr>
            <a:xfrm rot="10800000" flipH="1" flipV="1">
              <a:off x="1259632" y="1766663"/>
              <a:ext cx="4536504" cy="504056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Учет подконтрольных субъектов</a:t>
              </a:r>
              <a:endParaRPr lang="ru-RU" b="1" dirty="0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307940" y="4414808"/>
              <a:ext cx="5116066" cy="492443"/>
            </a:xfrm>
            <a:prstGeom prst="rect">
              <a:avLst/>
            </a:prstGeom>
          </p:spPr>
          <p:txBody>
            <a:bodyPr wrap="square" tIns="0" bIns="0">
              <a:spAutoFit/>
            </a:bodyPr>
            <a:lstStyle/>
            <a:p>
              <a:r>
                <a:rPr lang="ru-RU" sz="1600" dirty="0" smtClean="0">
                  <a:solidFill>
                    <a:schemeClr val="accent5">
                      <a:lumMod val="50000"/>
                    </a:schemeClr>
                  </a:solidFill>
                </a:rPr>
                <a:t>Информационный ресурс субъекта Российской Федерации должен предусматривать:</a:t>
              </a:r>
              <a:endParaRPr lang="ru-RU" sz="1600" u="sng" dirty="0">
                <a:solidFill>
                  <a:srgbClr val="C00000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4</a:t>
            </a:r>
            <a:endParaRPr lang="ru-RU" sz="1600" b="1" dirty="0"/>
          </a:p>
        </p:txBody>
      </p:sp>
      <p:sp>
        <p:nvSpPr>
          <p:cNvPr id="37" name="Пятиугольник 36"/>
          <p:cNvSpPr/>
          <p:nvPr/>
        </p:nvSpPr>
        <p:spPr>
          <a:xfrm rot="10800000" flipH="1" flipV="1">
            <a:off x="1259632" y="3496816"/>
            <a:ext cx="6282744" cy="504056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Информатизация контрольно-надзорной деятельности</a:t>
            </a:r>
            <a:endParaRPr lang="ru-RU" b="1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25714" y="2190199"/>
            <a:ext cx="737467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 Цель – доля видов контроля (надзора) по которым обобщаются данные: </a:t>
            </a: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/>
            </a:r>
            <a:b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</a:b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      </a:t>
            </a: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о подконтрольных субъектах (объектах) – 100%</a:t>
            </a:r>
          </a:p>
          <a:p>
            <a:endParaRPr lang="ru-RU" sz="1000" b="1" u="sng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     </a:t>
            </a:r>
            <a:r>
              <a:rPr lang="ru-RU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о результатах проверок и случаях привлечения к ответственности – 100 %</a:t>
            </a:r>
            <a:endParaRPr lang="ru-RU" sz="1600" b="1" u="sng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77" y="2483703"/>
            <a:ext cx="222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77" y="2863290"/>
            <a:ext cx="2222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751701" y="5036487"/>
            <a:ext cx="3470015" cy="430887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</a:rPr>
              <a:t>ведение учета подконтрольных субъектов (объектов)</a:t>
            </a:r>
            <a:endParaRPr lang="ru-RU" sz="1400" u="sng" dirty="0">
              <a:solidFill>
                <a:srgbClr val="C0000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849284" y="5036487"/>
            <a:ext cx="3470015" cy="86177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</a:rPr>
              <a:t>информатизацию процессов оценки результативности и эффективности деятельности органов государственного контроля (надзора)</a:t>
            </a:r>
            <a:endParaRPr lang="ru-RU" sz="1400" u="sng" dirty="0">
              <a:solidFill>
                <a:srgbClr val="C0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51701" y="5736556"/>
            <a:ext cx="3470015" cy="430887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</a:rPr>
              <a:t>возможность межведомственного информационного взаимодействия</a:t>
            </a:r>
            <a:endParaRPr lang="ru-RU" sz="1400" u="sng" dirty="0">
              <a:solidFill>
                <a:srgbClr val="C00000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453812" y="5134901"/>
            <a:ext cx="271902" cy="271902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2" name="Овал 31"/>
          <p:cNvSpPr/>
          <p:nvPr/>
        </p:nvSpPr>
        <p:spPr>
          <a:xfrm>
            <a:off x="453812" y="5815482"/>
            <a:ext cx="271902" cy="271902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Овал 32"/>
          <p:cNvSpPr/>
          <p:nvPr/>
        </p:nvSpPr>
        <p:spPr>
          <a:xfrm>
            <a:off x="4441431" y="5331423"/>
            <a:ext cx="271902" cy="271902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504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3" y="-193371"/>
            <a:ext cx="9440942" cy="725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347864" y="116632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Поддержка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федерального центра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60432" y="6509401"/>
            <a:ext cx="386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5</a:t>
            </a:r>
            <a:endParaRPr lang="ru-RU" sz="1600" b="1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359" y="1803983"/>
            <a:ext cx="786644" cy="63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527467" y="1944543"/>
            <a:ext cx="306306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C00000"/>
                </a:solidFill>
                <a:latin typeface="+mj-lt"/>
              </a:rPr>
              <a:t>Май 2017 года</a:t>
            </a:r>
            <a:endParaRPr lang="ru-RU" sz="2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46584" y="3713188"/>
            <a:ext cx="322411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C00000"/>
                </a:solidFill>
                <a:latin typeface="+mj-lt"/>
              </a:rPr>
              <a:t>Октябрь 2017 года</a:t>
            </a:r>
            <a:endParaRPr lang="ru-RU" sz="26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27467" y="2777472"/>
            <a:ext cx="25922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C00000"/>
                </a:solidFill>
                <a:latin typeface="+mj-lt"/>
              </a:rPr>
              <a:t>Июль 2017 года</a:t>
            </a:r>
            <a:endParaRPr lang="ru-RU" sz="26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359" y="3573016"/>
            <a:ext cx="786644" cy="63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359" y="2636912"/>
            <a:ext cx="786644" cy="63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738499" y="4725144"/>
            <a:ext cx="3967596" cy="400110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r>
              <a:rPr lang="ru-RU" sz="2600" b="1" dirty="0" smtClean="0">
                <a:solidFill>
                  <a:srgbClr val="002060"/>
                </a:solidFill>
              </a:rPr>
              <a:t>Приглашаем всех!</a:t>
            </a:r>
            <a:endParaRPr lang="ru-RU" sz="2600" b="1" u="sng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49892519"/>
              </p:ext>
            </p:extLst>
          </p:nvPr>
        </p:nvGraphicFramePr>
        <p:xfrm>
          <a:off x="395536" y="1545586"/>
          <a:ext cx="3528392" cy="2415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6549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omahaJaa\Desktop\преза в ГД\Шаблон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8132" y="260648"/>
            <a:ext cx="1469707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2532418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6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СПАСИБО ЗА ВНИМАНИЕ!</a:t>
            </a:r>
            <a:endParaRPr lang="ru-RU" sz="46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6165304"/>
            <a:ext cx="194421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г. Москва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6 декабря 2016 года</a:t>
            </a:r>
            <a:endParaRPr lang="ru-RU" sz="14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07904" y="6406681"/>
            <a:ext cx="1872208" cy="4065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8203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муц-лис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Тема8</Template>
  <TotalTime>18278</TotalTime>
  <Words>361</Words>
  <Application>Microsoft Office PowerPoint</Application>
  <PresentationFormat>Экран (4:3)</PresentationFormat>
  <Paragraphs>90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7</vt:i4>
      </vt:variant>
    </vt:vector>
  </HeadingPairs>
  <TitlesOfParts>
    <vt:vector size="18" baseType="lpstr">
      <vt:lpstr>Тема8</vt:lpstr>
      <vt:lpstr>Шмуц-лист</vt:lpstr>
      <vt:lpstr>1_Внутренние страницы 2</vt:lpstr>
      <vt:lpstr>2_Внутренние страницы 2</vt:lpstr>
      <vt:lpstr>3_Внутренние страницы 2</vt:lpstr>
      <vt:lpstr>4_Внутренние страницы 2</vt:lpstr>
      <vt:lpstr>5_Внутренние страницы 2</vt:lpstr>
      <vt:lpstr>6_Внутренние страницы 2</vt:lpstr>
      <vt:lpstr>7_Внутренние страницы 2</vt:lpstr>
      <vt:lpstr>8_Внутренние страницы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стратегического управления, государственных программ и инвестиционных проектов</dc:title>
  <dc:creator>Митькин А.Н.</dc:creator>
  <cp:lastModifiedBy>Анонимно</cp:lastModifiedBy>
  <cp:revision>1420</cp:revision>
  <cp:lastPrinted>2017-02-13T06:39:46Z</cp:lastPrinted>
  <dcterms:modified xsi:type="dcterms:W3CDTF">2017-02-13T07:17:53Z</dcterms:modified>
</cp:coreProperties>
</file>