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7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9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0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4" r:id="rId1"/>
    <p:sldMasterId id="2147483677" r:id="rId2"/>
    <p:sldMasterId id="2147483679" r:id="rId3"/>
    <p:sldMasterId id="2147483816" r:id="rId4"/>
    <p:sldMasterId id="2147483855" r:id="rId5"/>
    <p:sldMasterId id="2147483865" r:id="rId6"/>
    <p:sldMasterId id="2147483875" r:id="rId7"/>
    <p:sldMasterId id="2147483885" r:id="rId8"/>
    <p:sldMasterId id="2147483895" r:id="rId9"/>
    <p:sldMasterId id="2147485741" r:id="rId10"/>
    <p:sldMasterId id="2147486172" r:id="rId11"/>
  </p:sldMasterIdLst>
  <p:notesMasterIdLst>
    <p:notesMasterId r:id="rId21"/>
  </p:notesMasterIdLst>
  <p:handoutMasterIdLst>
    <p:handoutMasterId r:id="rId22"/>
  </p:handoutMasterIdLst>
  <p:sldIdLst>
    <p:sldId id="827" r:id="rId12"/>
    <p:sldId id="841" r:id="rId13"/>
    <p:sldId id="849" r:id="rId14"/>
    <p:sldId id="848" r:id="rId15"/>
    <p:sldId id="831" r:id="rId16"/>
    <p:sldId id="845" r:id="rId17"/>
    <p:sldId id="842" r:id="rId18"/>
    <p:sldId id="844" r:id="rId19"/>
    <p:sldId id="846" r:id="rId20"/>
  </p:sldIdLst>
  <p:sldSz cx="9144000" cy="6858000" type="screen4x3"/>
  <p:notesSz cx="6807200" cy="99393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EC2722A-655C-4D00-9807-F687FA84BFC2}">
          <p14:sldIdLst>
            <p14:sldId id="827"/>
            <p14:sldId id="841"/>
            <p14:sldId id="849"/>
            <p14:sldId id="848"/>
            <p14:sldId id="831"/>
            <p14:sldId id="845"/>
            <p14:sldId id="842"/>
            <p14:sldId id="844"/>
            <p14:sldId id="84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663">
          <p15:clr>
            <a:srgbClr val="A4A3A4"/>
          </p15:clr>
        </p15:guide>
        <p15:guide id="2" orient="horz" pos="3884">
          <p15:clr>
            <a:srgbClr val="A4A3A4"/>
          </p15:clr>
        </p15:guide>
        <p15:guide id="3" pos="158">
          <p15:clr>
            <a:srgbClr val="A4A3A4"/>
          </p15:clr>
        </p15:guide>
        <p15:guide id="4" pos="5511">
          <p15:clr>
            <a:srgbClr val="A4A3A4"/>
          </p15:clr>
        </p15:guide>
        <p15:guide id="5" pos="1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083D6E"/>
    <a:srgbClr val="FF9999"/>
    <a:srgbClr val="FF9933"/>
    <a:srgbClr val="FF6600"/>
    <a:srgbClr val="FF7C80"/>
    <a:srgbClr val="104587"/>
    <a:srgbClr val="6E6B9B"/>
    <a:srgbClr val="F2F2F2"/>
    <a:srgbClr val="AA5C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—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8156" autoAdjust="0"/>
  </p:normalViewPr>
  <p:slideViewPr>
    <p:cSldViewPr>
      <p:cViewPr>
        <p:scale>
          <a:sx n="100" d="100"/>
          <a:sy n="100" d="100"/>
        </p:scale>
        <p:origin x="-1218" y="-156"/>
      </p:cViewPr>
      <p:guideLst>
        <p:guide orient="horz" pos="663"/>
        <p:guide orient="horz" pos="3884"/>
        <p:guide pos="158"/>
        <p:guide pos="5511"/>
        <p:guide pos="113"/>
      </p:guideLst>
    </p:cSldViewPr>
  </p:slideViewPr>
  <p:outlineViewPr>
    <p:cViewPr>
      <p:scale>
        <a:sx n="33" d="100"/>
        <a:sy n="33" d="100"/>
      </p:scale>
      <p:origin x="0" y="6708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50529" cy="497524"/>
          </a:xfrm>
          <a:prstGeom prst="rect">
            <a:avLst/>
          </a:prstGeom>
        </p:spPr>
        <p:txBody>
          <a:bodyPr vert="horz" lIns="92476" tIns="46237" rIns="92476" bIns="46237" rtlCol="0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093" y="0"/>
            <a:ext cx="2950529" cy="497524"/>
          </a:xfrm>
          <a:prstGeom prst="rect">
            <a:avLst/>
          </a:prstGeom>
        </p:spPr>
        <p:txBody>
          <a:bodyPr vert="horz" wrap="square" lIns="92476" tIns="46237" rIns="92476" bIns="4623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66D8613D-A84B-4F1A-AF73-B81E70114A16}" type="datetimeFigureOut">
              <a:rPr lang="en-US"/>
              <a:pPr>
                <a:defRPr/>
              </a:pPr>
              <a:t>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8" y="9440234"/>
            <a:ext cx="2950529" cy="497523"/>
          </a:xfrm>
          <a:prstGeom prst="rect">
            <a:avLst/>
          </a:prstGeom>
        </p:spPr>
        <p:txBody>
          <a:bodyPr vert="horz" lIns="92476" tIns="46237" rIns="92476" bIns="46237" rtlCol="0" anchor="b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093" y="9440234"/>
            <a:ext cx="2950529" cy="497523"/>
          </a:xfrm>
          <a:prstGeom prst="rect">
            <a:avLst/>
          </a:prstGeom>
        </p:spPr>
        <p:txBody>
          <a:bodyPr vert="horz" wrap="square" lIns="92476" tIns="46237" rIns="92476" bIns="4623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AA7D768-EF0F-43D8-910C-206A2A57C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9238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50529" cy="497524"/>
          </a:xfrm>
          <a:prstGeom prst="rect">
            <a:avLst/>
          </a:prstGeom>
        </p:spPr>
        <p:txBody>
          <a:bodyPr vert="horz" lIns="92456" tIns="46225" rIns="92456" bIns="4622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5093" y="0"/>
            <a:ext cx="2950529" cy="497524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C6310E9E-1378-44D5-9648-917E09007CD1}" type="datetimeFigureOut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56" tIns="46225" rIns="92456" bIns="4622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408" y="4720908"/>
            <a:ext cx="5446396" cy="4472941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8" y="9440234"/>
            <a:ext cx="2950529" cy="497523"/>
          </a:xfrm>
          <a:prstGeom prst="rect">
            <a:avLst/>
          </a:prstGeom>
        </p:spPr>
        <p:txBody>
          <a:bodyPr vert="horz" lIns="92456" tIns="46225" rIns="92456" bIns="4622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5093" y="9440234"/>
            <a:ext cx="2950529" cy="497523"/>
          </a:xfrm>
          <a:prstGeom prst="rect">
            <a:avLst/>
          </a:prstGeom>
        </p:spPr>
        <p:txBody>
          <a:bodyPr vert="horz" wrap="square" lIns="92456" tIns="46225" rIns="92456" bIns="4622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05E669F-901F-4AA8-A034-A187F30AF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040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94113" y="9522853"/>
            <a:ext cx="2979920" cy="50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3E7902-CC05-4F5B-825B-C564E2760F6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651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3E7902-CC05-4F5B-825B-C564E2760F6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651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94113" y="9522853"/>
            <a:ext cx="2979920" cy="50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9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90750" y="1911350"/>
            <a:ext cx="2579688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a typeface="+mn-ea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547664" y="2996952"/>
            <a:ext cx="7272808" cy="936104"/>
          </a:xfrm>
          <a:prstGeom prst="rect">
            <a:avLst/>
          </a:prstGeom>
        </p:spPr>
        <p:txBody>
          <a:bodyPr/>
          <a:lstStyle>
            <a:lvl1pPr algn="l">
              <a:defRPr sz="3200" b="1" i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1547664" y="6309320"/>
            <a:ext cx="3240087" cy="215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654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448348-5A90-447F-9964-514B4FA69FB3}" type="datetime1">
              <a:rPr lang="ru-RU" smtClean="0"/>
              <a:t>13.02.2017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3E14907-CDCF-4BB4-B242-144457696E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1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95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1299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лайд общ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238021"/>
            <a:ext cx="8281614" cy="743054"/>
          </a:xfrm>
          <a:prstGeom prst="rect">
            <a:avLst/>
          </a:prstGeom>
        </p:spPr>
        <p:txBody>
          <a:bodyPr anchor="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1"/>
          </p:nvPr>
        </p:nvSpPr>
        <p:spPr>
          <a:xfrm>
            <a:off x="468313" y="1268413"/>
            <a:ext cx="8424862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791325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97C8CA4-3729-4C42-95FB-34CC1D11A9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914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2150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628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0180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3236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406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1034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62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A904B413-A22A-4ABA-97B6-02F8BC073672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AAEAF8B-49FC-4746-AF57-C15706038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301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335067E3-2DDC-4DD2-8F42-112F965F9257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DE67D1A-C973-4E26-9355-5C9973DD74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53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5520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980823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29334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38605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588131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0322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95514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9286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314E29F-F0F9-4390-9355-7A5CFEC36C25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890E39F-BEE4-4DF3-A938-1E271AC4B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969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CEC7AF3-09CF-4132-8BB6-757A72D2714C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08D48B-0855-4962-907F-F41AF7E0B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87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5425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00" y="115200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31418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258900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0258984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298877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55796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027496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58023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DD389C75-727C-46C2-930E-D44D377D6BF9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6366AC-7A67-4C39-B0EB-8C0D430B3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9627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86DED98-7B89-4F78-ABFC-D44172713750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F672F80-271F-417B-B3AE-9B9C83E5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5585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29216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52387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9578907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395352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6487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118244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4963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6F74FB6-828D-44AB-934B-D6797E8DCAFD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7FDC19D-D471-46DC-BCD0-C4627268F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5999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49E5D3F9-A911-479D-A42C-8F2C1EEF91AB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27C0BBB-086A-4118-868E-A90B1F83B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049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362570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76854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99981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26712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7600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949881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0355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F36576A-9C0E-4362-863B-0C8EA6B71C2B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746DBF0-5111-4DE4-B86C-2C59125702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9371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53DF490B-12B8-4D93-831C-92CC05CEF86A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74C0856-4E3A-4A34-9DF7-3A04C4C553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56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273693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043061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1264880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532135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8029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032434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73350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BF287B1-C1C6-46E6-8DB0-4B9457C1CAB9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8DB0586-D6E2-4AF4-9840-F49EA1DF9D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7543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9287CC5-A06F-488B-A55D-CFC3061B32A3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709516-8FA0-44E1-91CC-CAE294A48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8361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9883210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09957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142274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7908622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1582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9447763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7684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A587FB0-DBC5-4CE9-AD37-8EF76036B7C6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E94EC26-16CB-4659-8226-15892FF01C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26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85BCE6C-0D8F-4CEA-AD69-FEBB802A2474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7A7F537-02C4-4AD6-BCAF-10A103E586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75527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2112650" y="116632"/>
            <a:ext cx="6779304" cy="5760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 bwMode="gray">
          <a:xfrm>
            <a:off x="251520" y="1196753"/>
            <a:ext cx="8640960" cy="4896073"/>
          </a:xfrm>
          <a:prstGeom prst="rect">
            <a:avLst/>
          </a:prstGeo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26732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0022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022707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4843460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421915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5093535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5346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0222974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1093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54E2532-61EB-4D1F-BD53-4C6058E8E334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76249D1-5EEE-4007-90FD-17810FA1FF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5677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629398B-79E8-4E3A-AC91-D253A75815E6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CCF7D6B-4116-40D2-A3E3-2824AD739C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8889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2257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691510"/>
      </p:ext>
    </p:extLst>
  </p:cSld>
  <p:clrMapOvr>
    <a:masterClrMapping/>
  </p:clrMapOvr>
  <p:hf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508823"/>
      </p:ext>
    </p:extLst>
  </p:cSld>
  <p:clrMapOvr>
    <a:masterClrMapping/>
  </p:clrMapOvr>
  <p:hf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660329"/>
      </p:ext>
    </p:extLst>
  </p:cSld>
  <p:clrMapOvr>
    <a:masterClrMapping/>
  </p:clrMapOvr>
  <p:hf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430811"/>
      </p:ext>
    </p:extLst>
  </p:cSld>
  <p:clrMapOvr>
    <a:masterClrMapping/>
  </p:clrMapOvr>
  <p:hf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E5D3F9-A911-479D-A42C-8F2C1EEF91AB}" type="datetime1">
              <a:rPr lang="ru-RU" smtClean="0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7C0BBB-086A-4118-868E-A90B1F83B5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23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F74FB6-828D-44AB-934B-D6797E8DCAFD}" type="datetime1">
              <a:rPr lang="ru-RU" smtClean="0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FDC19D-D471-46DC-BCD0-C4627268F0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71180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60919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402375"/>
      </p:ext>
    </p:extLst>
  </p:cSld>
  <p:clrMapOvr>
    <a:masterClrMapping/>
  </p:clrMapOvr>
  <p:hf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59308"/>
      </p:ext>
    </p:extLst>
  </p:cSld>
  <p:clrMapOvr>
    <a:masterClrMapping/>
  </p:clrMapOvr>
  <p:hf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509570"/>
      </p:ext>
    </p:extLst>
  </p:cSld>
  <p:clrMapOvr>
    <a:masterClrMapping/>
  </p:clrMapOvr>
  <p:hf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48110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31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0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9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theme" Target="../theme/theme10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image" Target="../media/image4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40" r:id="rId1"/>
    <p:sldLayoutId id="2147486170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7D9885B3-25FA-4CA9-88B3-D19E6A7CFA4F}" type="slidenum">
              <a:rPr lang="ru-RU" sz="1200" smtClean="0">
                <a:solidFill>
                  <a:srgbClr val="7F7F7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6" r:id="rId1"/>
    <p:sldLayoutId id="2147486077" r:id="rId2"/>
    <p:sldLayoutId id="2147486078" r:id="rId3"/>
    <p:sldLayoutId id="2147486141" r:id="rId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50C21110-0CD8-4C05-952B-51710A5690A3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3075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9" r:id="rId1"/>
    <p:sldLayoutId id="2147486080" r:id="rId2"/>
    <p:sldLayoutId id="2147486081" r:id="rId3"/>
    <p:sldLayoutId id="2147486082" r:id="rId4"/>
    <p:sldLayoutId id="2147486083" r:id="rId5"/>
    <p:sldLayoutId id="2147486084" r:id="rId6"/>
    <p:sldLayoutId id="2147486085" r:id="rId7"/>
    <p:sldLayoutId id="2147486142" r:id="rId8"/>
    <p:sldLayoutId id="2147486143" r:id="rId9"/>
    <p:sldLayoutId id="2147486086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D4D41CA-ABAA-447F-A129-315D8870C136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4099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87" r:id="rId1"/>
    <p:sldLayoutId id="2147486088" r:id="rId2"/>
    <p:sldLayoutId id="2147486089" r:id="rId3"/>
    <p:sldLayoutId id="2147486090" r:id="rId4"/>
    <p:sldLayoutId id="2147486091" r:id="rId5"/>
    <p:sldLayoutId id="2147486092" r:id="rId6"/>
    <p:sldLayoutId id="2147486093" r:id="rId7"/>
    <p:sldLayoutId id="2147486144" r:id="rId8"/>
    <p:sldLayoutId id="2147486145" r:id="rId9"/>
    <p:sldLayoutId id="2147486094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6911C6-938F-4D17-A370-347D93F10A12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2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73075" y="917575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95" r:id="rId1"/>
    <p:sldLayoutId id="2147486096" r:id="rId2"/>
    <p:sldLayoutId id="2147486097" r:id="rId3"/>
    <p:sldLayoutId id="2147486098" r:id="rId4"/>
    <p:sldLayoutId id="2147486099" r:id="rId5"/>
    <p:sldLayoutId id="2147486100" r:id="rId6"/>
    <p:sldLayoutId id="2147486101" r:id="rId7"/>
    <p:sldLayoutId id="2147486146" r:id="rId8"/>
    <p:sldLayoutId id="2147486147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C557DC-9CEF-463B-A9CE-F133BF222624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6147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9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2" r:id="rId1"/>
    <p:sldLayoutId id="2147486103" r:id="rId2"/>
    <p:sldLayoutId id="2147486104" r:id="rId3"/>
    <p:sldLayoutId id="2147486105" r:id="rId4"/>
    <p:sldLayoutId id="2147486106" r:id="rId5"/>
    <p:sldLayoutId id="2147486107" r:id="rId6"/>
    <p:sldLayoutId id="2147486108" r:id="rId7"/>
    <p:sldLayoutId id="2147486148" r:id="rId8"/>
    <p:sldLayoutId id="2147486149" r:id="rId9"/>
    <p:sldLayoutId id="2147486171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BAF63228-EC5C-4CBB-86B9-C836A4EB88DE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7171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9" r:id="rId1"/>
    <p:sldLayoutId id="2147486110" r:id="rId2"/>
    <p:sldLayoutId id="2147486111" r:id="rId3"/>
    <p:sldLayoutId id="2147486112" r:id="rId4"/>
    <p:sldLayoutId id="2147486113" r:id="rId5"/>
    <p:sldLayoutId id="2147486114" r:id="rId6"/>
    <p:sldLayoutId id="2147486115" r:id="rId7"/>
    <p:sldLayoutId id="2147486150" r:id="rId8"/>
    <p:sldLayoutId id="2147486151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3B61469-2731-4A48-9270-46F2658E6435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8195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7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16" r:id="rId1"/>
    <p:sldLayoutId id="2147486117" r:id="rId2"/>
    <p:sldLayoutId id="2147486118" r:id="rId3"/>
    <p:sldLayoutId id="2147486119" r:id="rId4"/>
    <p:sldLayoutId id="2147486120" r:id="rId5"/>
    <p:sldLayoutId id="2147486121" r:id="rId6"/>
    <p:sldLayoutId id="2147486122" r:id="rId7"/>
    <p:sldLayoutId id="2147486152" r:id="rId8"/>
    <p:sldLayoutId id="2147486153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E82BFE31-8D5B-4F3E-B62B-FC3AE0FFF9CD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9219" name="Рисунок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3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23" r:id="rId1"/>
    <p:sldLayoutId id="2147486124" r:id="rId2"/>
    <p:sldLayoutId id="2147486125" r:id="rId3"/>
    <p:sldLayoutId id="2147486126" r:id="rId4"/>
    <p:sldLayoutId id="2147486127" r:id="rId5"/>
    <p:sldLayoutId id="2147486128" r:id="rId6"/>
    <p:sldLayoutId id="2147486129" r:id="rId7"/>
    <p:sldLayoutId id="2147486154" r:id="rId8"/>
    <p:sldLayoutId id="2147486155" r:id="rId9"/>
    <p:sldLayoutId id="2147486130" r:id="rId10"/>
    <p:sldLayoutId id="214748613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6A35C446-DD4D-4C30-B15F-4A5F54D59A0A}" type="slidenum">
              <a:rPr lang="ru-RU" alt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alt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10243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32" r:id="rId1"/>
    <p:sldLayoutId id="2147486133" r:id="rId2"/>
    <p:sldLayoutId id="2147486134" r:id="rId3"/>
    <p:sldLayoutId id="2147486135" r:id="rId4"/>
    <p:sldLayoutId id="2147486136" r:id="rId5"/>
    <p:sldLayoutId id="2147486137" r:id="rId6"/>
    <p:sldLayoutId id="2147486138" r:id="rId7"/>
    <p:sldLayoutId id="2147486156" r:id="rId8"/>
    <p:sldLayoutId id="2147486157" r:id="rId9"/>
    <p:sldLayoutId id="2147486139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6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173" r:id="rId1"/>
    <p:sldLayoutId id="2147486174" r:id="rId2"/>
    <p:sldLayoutId id="2147486175" r:id="rId3"/>
    <p:sldLayoutId id="2147486176" r:id="rId4"/>
    <p:sldLayoutId id="2147486177" r:id="rId5"/>
    <p:sldLayoutId id="2147486178" r:id="rId6"/>
    <p:sldLayoutId id="2147486179" r:id="rId7"/>
    <p:sldLayoutId id="2147486180" r:id="rId8"/>
    <p:sldLayoutId id="2147486181" r:id="rId9"/>
    <p:sldLayoutId id="2147486182" r:id="rId10"/>
    <p:sldLayoutId id="21474861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5516" y="1412776"/>
            <a:ext cx="88569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Приоритетный проект </a:t>
            </a:r>
          </a:p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«Внедрение 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системы оценки результативности 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и 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эффективности контрольно-надзорной деятельности»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6816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8698721" cy="15121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97921" y="1052737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bg1"/>
                </a:solidFill>
              </a:rPr>
              <a:t>Ориентация деятельности контрольно-надзорных органов </a:t>
            </a:r>
            <a:r>
              <a:rPr lang="ru-RU" sz="1600" dirty="0" smtClean="0">
                <a:solidFill>
                  <a:schemeClr val="bg1"/>
                </a:solidFill>
              </a:rPr>
              <a:t>на </a:t>
            </a:r>
            <a:r>
              <a:rPr lang="ru-RU" sz="1600" dirty="0">
                <a:solidFill>
                  <a:schemeClr val="bg1"/>
                </a:solidFill>
              </a:rPr>
              <a:t>достижение общественно значимых результатов, направленных </a:t>
            </a:r>
            <a:r>
              <a:rPr lang="ru-RU" sz="1600" dirty="0" smtClean="0">
                <a:solidFill>
                  <a:schemeClr val="bg1"/>
                </a:solidFill>
              </a:rPr>
              <a:t>на </a:t>
            </a:r>
            <a:r>
              <a:rPr lang="ru-RU" sz="1600" dirty="0">
                <a:solidFill>
                  <a:schemeClr val="bg1"/>
                </a:solidFill>
              </a:rPr>
              <a:t>сокращение причиненного ущерба, за счет внедрения соответствующей лучшим международным практикам системы оценки результативности </a:t>
            </a:r>
            <a:r>
              <a:rPr lang="ru-RU" sz="1600" dirty="0" smtClean="0">
                <a:solidFill>
                  <a:schemeClr val="bg1"/>
                </a:solidFill>
              </a:rPr>
              <a:t>                           и </a:t>
            </a:r>
            <a:r>
              <a:rPr lang="ru-RU" sz="1600" dirty="0">
                <a:solidFill>
                  <a:schemeClr val="bg1"/>
                </a:solidFill>
              </a:rPr>
              <a:t>эффективности контрольно-надзорной </a:t>
            </a:r>
            <a:r>
              <a:rPr lang="ru-RU" sz="1600" dirty="0" smtClean="0">
                <a:solidFill>
                  <a:schemeClr val="bg1"/>
                </a:solidFill>
              </a:rPr>
              <a:t>деятельности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2799043"/>
            <a:ext cx="7871137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утверждены перечни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показателей результативности и эффективности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                           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их значений по видам контроля (надзора) к концу 2017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года </a:t>
            </a:r>
          </a:p>
          <a:p>
            <a:pPr>
              <a:lnSpc>
                <a:spcPts val="1800"/>
              </a:lnSpc>
              <a:spcAft>
                <a:spcPts val="0"/>
              </a:spcAft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разработаны и внедрены механизмы сбора достоверных данных, необходимых для расчета показателей результативности и эффективности,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с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использованием информационных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к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концу 2018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года</a:t>
            </a:r>
          </a:p>
          <a:p>
            <a:pPr>
              <a:lnSpc>
                <a:spcPts val="1800"/>
              </a:lnSpc>
              <a:spcAft>
                <a:spcPts val="0"/>
              </a:spcAft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информация о достижении и (или) недостижении показателей результативности и эффективности является основой для принятия управленческих решений, в том числе оптимизации и совершенствования системы управления, мотивации сотрудников, распределения ресурсов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проведения контрольно-надзорных мероприятий к концу 2019 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</a:t>
            </a:r>
          </a:p>
          <a:p>
            <a:pPr>
              <a:lnSpc>
                <a:spcPts val="1800"/>
              </a:lnSpc>
              <a:spcAft>
                <a:spcPts val="0"/>
              </a:spcAft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внедрена система «умного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государственного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регулирования»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к концу 2025 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года</a:t>
            </a:r>
            <a:endParaRPr lang="ru-RU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3" y="2799043"/>
            <a:ext cx="659328" cy="5307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6" y="3629326"/>
            <a:ext cx="659328" cy="5307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6" y="4725144"/>
            <a:ext cx="659328" cy="5307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6" y="5733256"/>
            <a:ext cx="659328" cy="530759"/>
          </a:xfrm>
          <a:prstGeom prst="rect">
            <a:avLst/>
          </a:prstGeom>
        </p:spPr>
      </p:pic>
      <p:sp>
        <p:nvSpPr>
          <p:cNvPr id="15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47864" y="26064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Ц</a:t>
            </a:r>
            <a:r>
              <a:rPr lang="ru-RU" sz="2400" b="1" dirty="0" smtClean="0">
                <a:solidFill>
                  <a:srgbClr val="002060"/>
                </a:solidFill>
              </a:rPr>
              <a:t>ель </a:t>
            </a:r>
            <a:r>
              <a:rPr lang="ru-RU" sz="2400" b="1" dirty="0">
                <a:solidFill>
                  <a:srgbClr val="002060"/>
                </a:solidFill>
              </a:rPr>
              <a:t>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78645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71400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92475" y="434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864" y="26064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Показатели </a:t>
            </a:r>
            <a:r>
              <a:rPr lang="ru-RU" sz="2400" b="1" dirty="0">
                <a:solidFill>
                  <a:srgbClr val="002060"/>
                </a:solidFill>
              </a:rPr>
              <a:t>проекта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107504" y="1467374"/>
            <a:ext cx="8516650" cy="5000203"/>
            <a:chOff x="195338" y="1825202"/>
            <a:chExt cx="7927183" cy="5000203"/>
          </a:xfrm>
        </p:grpSpPr>
        <p:sp>
          <p:nvSpPr>
            <p:cNvPr id="23" name="TextBox 22"/>
            <p:cNvSpPr txBox="1"/>
            <p:nvPr/>
          </p:nvSpPr>
          <p:spPr>
            <a:xfrm>
              <a:off x="195338" y="1914620"/>
              <a:ext cx="3973272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/>
                <a:t>Доля видов контроля (надзора), по </a:t>
              </a:r>
              <a:r>
                <a:rPr lang="ru-RU" sz="1100" b="1" dirty="0" smtClean="0"/>
                <a:t>которым утверждены </a:t>
              </a:r>
              <a:r>
                <a:rPr lang="ru-RU" sz="1100" b="1" dirty="0"/>
                <a:t>перечни и значения показателей, соответствующих Базовой модели определения показателей результативности и эффективности контрольно-надзорной </a:t>
              </a:r>
              <a:r>
                <a:rPr lang="ru-RU" sz="1100" b="1" dirty="0" smtClean="0"/>
                <a:t>деятельности</a:t>
              </a:r>
              <a:endParaRPr lang="ru-RU" sz="1100" b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72827" y="1924816"/>
              <a:ext cx="3849694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/>
                <a:t>Доля видов контроля (надзора), по которым разработаны и внед­рены механизмы сбора достовер­ных данных, необходимых для расчета показателей результатив­ности и эффективности, с использованием информационных </a:t>
              </a:r>
              <a:r>
                <a:rPr lang="ru-RU" sz="1100" b="1" dirty="0" smtClean="0"/>
                <a:t>систем</a:t>
              </a:r>
              <a:endParaRPr lang="ru-RU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4216783" y="1825202"/>
              <a:ext cx="0" cy="5000203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Группа 28"/>
            <p:cNvGrpSpPr/>
            <p:nvPr/>
          </p:nvGrpSpPr>
          <p:grpSpPr>
            <a:xfrm>
              <a:off x="245244" y="3400010"/>
              <a:ext cx="3456458" cy="1587563"/>
              <a:chOff x="245244" y="3400010"/>
              <a:chExt cx="3456458" cy="1587563"/>
            </a:xfrm>
          </p:grpSpPr>
          <p:grpSp>
            <p:nvGrpSpPr>
              <p:cNvPr id="100" name="Группа 99"/>
              <p:cNvGrpSpPr/>
              <p:nvPr/>
            </p:nvGrpSpPr>
            <p:grpSpPr>
              <a:xfrm>
                <a:off x="245244" y="3508979"/>
                <a:ext cx="3456458" cy="1478594"/>
                <a:chOff x="348487" y="3737964"/>
                <a:chExt cx="3456458" cy="1478594"/>
              </a:xfrm>
            </p:grpSpPr>
            <p:grpSp>
              <p:nvGrpSpPr>
                <p:cNvPr id="103" name="Группа 102"/>
                <p:cNvGrpSpPr/>
                <p:nvPr/>
              </p:nvGrpSpPr>
              <p:grpSpPr>
                <a:xfrm>
                  <a:off x="348487" y="3737964"/>
                  <a:ext cx="3432218" cy="1478594"/>
                  <a:chOff x="-709554" y="2590662"/>
                  <a:chExt cx="3432218" cy="1478594"/>
                </a:xfrm>
              </p:grpSpPr>
              <p:sp>
                <p:nvSpPr>
                  <p:cNvPr id="105" name="TextBox 104"/>
                  <p:cNvSpPr txBox="1"/>
                  <p:nvPr/>
                </p:nvSpPr>
                <p:spPr>
                  <a:xfrm>
                    <a:off x="-709554" y="3176155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20%</a:t>
                    </a:r>
                    <a:endParaRPr lang="ru-RU" sz="800" dirty="0"/>
                  </a:p>
                </p:txBody>
              </p:sp>
              <p:sp>
                <p:nvSpPr>
                  <p:cNvPr id="106" name="TextBox 105"/>
                  <p:cNvSpPr txBox="1"/>
                  <p:nvPr/>
                </p:nvSpPr>
                <p:spPr>
                  <a:xfrm>
                    <a:off x="238225" y="3815340"/>
                    <a:ext cx="483557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107" name="TextBox 106"/>
                  <p:cNvSpPr txBox="1"/>
                  <p:nvPr/>
                </p:nvSpPr>
                <p:spPr>
                  <a:xfrm>
                    <a:off x="1510862" y="3815340"/>
                    <a:ext cx="475473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108" name="TextBox 107"/>
                  <p:cNvSpPr txBox="1"/>
                  <p:nvPr/>
                </p:nvSpPr>
                <p:spPr>
                  <a:xfrm>
                    <a:off x="885698" y="3815340"/>
                    <a:ext cx="472761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109" name="TextBox 108"/>
                  <p:cNvSpPr txBox="1"/>
                  <p:nvPr/>
                </p:nvSpPr>
                <p:spPr>
                  <a:xfrm>
                    <a:off x="2182070" y="3815340"/>
                    <a:ext cx="487456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110" name="Прямоугольник 109"/>
                  <p:cNvSpPr/>
                  <p:nvPr/>
                </p:nvSpPr>
                <p:spPr>
                  <a:xfrm>
                    <a:off x="924079" y="2941388"/>
                    <a:ext cx="396000" cy="687501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11" name="Прямоугольник 110"/>
                  <p:cNvSpPr/>
                  <p:nvPr/>
                </p:nvSpPr>
                <p:spPr>
                  <a:xfrm>
                    <a:off x="1551050" y="2941388"/>
                    <a:ext cx="395098" cy="680323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12" name="Прямоугольник 111"/>
                  <p:cNvSpPr/>
                  <p:nvPr/>
                </p:nvSpPr>
                <p:spPr>
                  <a:xfrm>
                    <a:off x="2227799" y="2950545"/>
                    <a:ext cx="396000" cy="684763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13" name="TextBox 112"/>
                  <p:cNvSpPr txBox="1"/>
                  <p:nvPr/>
                </p:nvSpPr>
                <p:spPr>
                  <a:xfrm>
                    <a:off x="874413" y="2590662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114" name="TextBox 113"/>
                  <p:cNvSpPr txBox="1"/>
                  <p:nvPr/>
                </p:nvSpPr>
                <p:spPr>
                  <a:xfrm>
                    <a:off x="1501007" y="2590662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115" name="TextBox 114"/>
                  <p:cNvSpPr txBox="1"/>
                  <p:nvPr/>
                </p:nvSpPr>
                <p:spPr>
                  <a:xfrm>
                    <a:off x="2128932" y="2590662"/>
                    <a:ext cx="593732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104" name="Прямая соединительная линия 103"/>
                <p:cNvCxnSpPr/>
                <p:nvPr/>
              </p:nvCxnSpPr>
              <p:spPr>
                <a:xfrm flipV="1">
                  <a:off x="1104819" y="4778336"/>
                  <a:ext cx="2700126" cy="1072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1" name="Прямоугольник 100"/>
              <p:cNvSpPr/>
              <p:nvPr/>
            </p:nvSpPr>
            <p:spPr>
              <a:xfrm>
                <a:off x="1236803" y="3868862"/>
                <a:ext cx="396000" cy="68476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1187210" y="3400010"/>
                <a:ext cx="495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100%</a:t>
                </a:r>
                <a:endParaRPr lang="ru-RU" sz="900" dirty="0"/>
              </a:p>
            </p:txBody>
          </p:sp>
        </p:grpSp>
        <p:grpSp>
          <p:nvGrpSpPr>
            <p:cNvPr id="30" name="Группа 29"/>
            <p:cNvGrpSpPr/>
            <p:nvPr/>
          </p:nvGrpSpPr>
          <p:grpSpPr>
            <a:xfrm>
              <a:off x="4359433" y="3508979"/>
              <a:ext cx="3315908" cy="1478594"/>
              <a:chOff x="4310276" y="1649987"/>
              <a:chExt cx="3315908" cy="1478594"/>
            </a:xfrm>
          </p:grpSpPr>
          <p:grpSp>
            <p:nvGrpSpPr>
              <p:cNvPr id="84" name="Группа 83"/>
              <p:cNvGrpSpPr/>
              <p:nvPr/>
            </p:nvGrpSpPr>
            <p:grpSpPr>
              <a:xfrm>
                <a:off x="4310276" y="1649987"/>
                <a:ext cx="3315908" cy="1478594"/>
                <a:chOff x="4413519" y="1878972"/>
                <a:chExt cx="3315908" cy="1478594"/>
              </a:xfrm>
            </p:grpSpPr>
            <p:grpSp>
              <p:nvGrpSpPr>
                <p:cNvPr id="87" name="Группа 86"/>
                <p:cNvGrpSpPr/>
                <p:nvPr/>
              </p:nvGrpSpPr>
              <p:grpSpPr>
                <a:xfrm>
                  <a:off x="4413519" y="1878972"/>
                  <a:ext cx="3220817" cy="1478594"/>
                  <a:chOff x="3355478" y="731670"/>
                  <a:chExt cx="3220817" cy="1478594"/>
                </a:xfrm>
              </p:grpSpPr>
              <p:sp>
                <p:nvSpPr>
                  <p:cNvPr id="89" name="TextBox 88"/>
                  <p:cNvSpPr txBox="1"/>
                  <p:nvPr/>
                </p:nvSpPr>
                <p:spPr>
                  <a:xfrm>
                    <a:off x="3355478" y="1321097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219574" y="1956348"/>
                    <a:ext cx="464820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91" name="TextBox 90"/>
                  <p:cNvSpPr txBox="1"/>
                  <p:nvPr/>
                </p:nvSpPr>
                <p:spPr>
                  <a:xfrm>
                    <a:off x="5471152" y="1956348"/>
                    <a:ext cx="556845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92" name="TextBox 91"/>
                  <p:cNvSpPr txBox="1"/>
                  <p:nvPr/>
                </p:nvSpPr>
                <p:spPr>
                  <a:xfrm>
                    <a:off x="4833910" y="1956348"/>
                    <a:ext cx="484953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93" name="TextBox 92"/>
                  <p:cNvSpPr txBox="1"/>
                  <p:nvPr/>
                </p:nvSpPr>
                <p:spPr>
                  <a:xfrm>
                    <a:off x="5991930" y="1956348"/>
                    <a:ext cx="584365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94" name="Прямоугольник 93"/>
                  <p:cNvSpPr/>
                  <p:nvPr/>
                </p:nvSpPr>
                <p:spPr>
                  <a:xfrm>
                    <a:off x="4855803" y="1082396"/>
                    <a:ext cx="396000" cy="687501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95" name="Прямоугольник 94"/>
                  <p:cNvSpPr/>
                  <p:nvPr/>
                </p:nvSpPr>
                <p:spPr>
                  <a:xfrm>
                    <a:off x="5471152" y="1082396"/>
                    <a:ext cx="395098" cy="692963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96" name="Прямоугольник 95"/>
                  <p:cNvSpPr/>
                  <p:nvPr/>
                </p:nvSpPr>
                <p:spPr>
                  <a:xfrm>
                    <a:off x="6086113" y="1073230"/>
                    <a:ext cx="396000" cy="698653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97" name="TextBox 96"/>
                  <p:cNvSpPr txBox="1"/>
                  <p:nvPr/>
                </p:nvSpPr>
                <p:spPr>
                  <a:xfrm>
                    <a:off x="4806211" y="731670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98" name="TextBox 97"/>
                  <p:cNvSpPr txBox="1"/>
                  <p:nvPr/>
                </p:nvSpPr>
                <p:spPr>
                  <a:xfrm>
                    <a:off x="5421109" y="731670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99" name="TextBox 98"/>
                  <p:cNvSpPr txBox="1"/>
                  <p:nvPr/>
                </p:nvSpPr>
                <p:spPr>
                  <a:xfrm>
                    <a:off x="6036680" y="731670"/>
                    <a:ext cx="494866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88" name="Прямая соединительная линия 87"/>
                <p:cNvCxnSpPr/>
                <p:nvPr/>
              </p:nvCxnSpPr>
              <p:spPr>
                <a:xfrm>
                  <a:off x="5098248" y="2930064"/>
                  <a:ext cx="2631179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5" name="Прямоугольник 84"/>
              <p:cNvSpPr/>
              <p:nvPr/>
            </p:nvSpPr>
            <p:spPr>
              <a:xfrm>
                <a:off x="5193599" y="2484565"/>
                <a:ext cx="396000" cy="19647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5144008" y="2154289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</a:t>
                </a:r>
                <a:r>
                  <a:rPr lang="ru-RU" sz="900" dirty="0"/>
                  <a:t>2</a:t>
                </a:r>
                <a:r>
                  <a:rPr lang="ru-RU" sz="900" dirty="0" smtClean="0"/>
                  <a:t>0%</a:t>
                </a:r>
                <a:endParaRPr lang="ru-RU" sz="900" dirty="0"/>
              </a:p>
            </p:txBody>
          </p:sp>
        </p:grpSp>
      </p:grpSp>
      <p:sp>
        <p:nvSpPr>
          <p:cNvPr id="118" name="TextBox 117"/>
          <p:cNvSpPr txBox="1"/>
          <p:nvPr/>
        </p:nvSpPr>
        <p:spPr>
          <a:xfrm>
            <a:off x="559245" y="5301208"/>
            <a:ext cx="379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+mn-lt"/>
              </a:rPr>
              <a:t>1-й </a:t>
            </a:r>
            <a:r>
              <a:rPr lang="ru-RU" sz="1200" b="1" dirty="0">
                <a:solidFill>
                  <a:srgbClr val="C00000"/>
                </a:solidFill>
                <a:latin typeface="+mn-lt"/>
              </a:rPr>
              <a:t>уровень Стандарта зрелости управления результативностью и эффективностью контрольно-надзорной деятельности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4827423" y="5301208"/>
            <a:ext cx="379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+mn-lt"/>
              </a:rPr>
              <a:t>2-й </a:t>
            </a:r>
            <a:r>
              <a:rPr lang="ru-RU" sz="1200" b="1" dirty="0">
                <a:solidFill>
                  <a:srgbClr val="C00000"/>
                </a:solidFill>
                <a:latin typeface="+mn-lt"/>
              </a:rPr>
              <a:t>уровень Стандарта зрелости управления результативностью и эффективностью контрольно-надзорной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203184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71400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92475" y="434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626" y="1194878"/>
            <a:ext cx="728671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видов контроля (надзора) , по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которым утверждены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перечни и значения показателей, соответствующих Базовой модели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определения показателей результативности и эффективности контрольно-надзорной деятельности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47864" y="26064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Показатели </a:t>
            </a:r>
            <a:r>
              <a:rPr lang="ru-RU" sz="2400" b="1" dirty="0">
                <a:solidFill>
                  <a:srgbClr val="002060"/>
                </a:solidFill>
              </a:rPr>
              <a:t>проекта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-17758" y="1241776"/>
            <a:ext cx="8771254" cy="5131825"/>
            <a:chOff x="37715" y="1547832"/>
            <a:chExt cx="8771254" cy="5131825"/>
          </a:xfrm>
        </p:grpSpPr>
        <p:sp>
          <p:nvSpPr>
            <p:cNvPr id="25" name="TextBox 24"/>
            <p:cNvSpPr txBox="1"/>
            <p:nvPr/>
          </p:nvSpPr>
          <p:spPr>
            <a:xfrm>
              <a:off x="37715" y="1565559"/>
              <a:ext cx="4506753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/>
                <a:t>Доля видов контроля (надзора), </a:t>
              </a:r>
              <a:r>
                <a:rPr lang="ru-RU" sz="1100" b="1" dirty="0" smtClean="0"/>
                <a:t> по </a:t>
              </a:r>
              <a:r>
                <a:rPr lang="ru-RU" sz="1100" b="1" dirty="0"/>
                <a:t>которым информация </a:t>
              </a:r>
              <a:r>
                <a:rPr lang="ru-RU" sz="1100" b="1" dirty="0" smtClean="0"/>
                <a:t>                о </a:t>
              </a:r>
              <a:r>
                <a:rPr lang="ru-RU" sz="1100" b="1" dirty="0"/>
                <a:t>достижении и (или) недостижении показателей </a:t>
              </a:r>
              <a:r>
                <a:rPr lang="ru-RU" sz="1100" b="1" dirty="0" smtClean="0"/>
                <a:t>результативности и </a:t>
              </a:r>
              <a:r>
                <a:rPr lang="ru-RU" sz="1100" b="1" dirty="0"/>
                <a:t>эффективности является основой </a:t>
              </a:r>
              <a:r>
                <a:rPr lang="ru-RU" sz="1100" b="1" dirty="0" smtClean="0"/>
                <a:t>                 для </a:t>
              </a:r>
              <a:r>
                <a:rPr lang="ru-RU" sz="1100" b="1" dirty="0"/>
                <a:t>принятия управленческих </a:t>
              </a:r>
              <a:r>
                <a:rPr lang="ru-RU" sz="1100" b="1" dirty="0" smtClean="0"/>
                <a:t>решений</a:t>
              </a:r>
              <a:r>
                <a:rPr lang="ru-RU" sz="1100" dirty="0"/>
                <a:t/>
              </a:r>
              <a:br>
                <a:rPr lang="ru-RU" sz="1100" dirty="0"/>
              </a:br>
              <a:endParaRPr lang="ru-RU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527308" y="1547832"/>
              <a:ext cx="4281661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/>
                <a:t>Доля видов контроля (надзора), по которым  внедрен механизм управления изменениями результативностью </a:t>
              </a:r>
              <a:r>
                <a:rPr lang="ru-RU" sz="1100" b="1" dirty="0" smtClean="0"/>
                <a:t>                 и </a:t>
              </a:r>
              <a:r>
                <a:rPr lang="ru-RU" sz="1100" b="1" dirty="0"/>
                <a:t>эффективностью, их использование в процессе стратегического планирования, проводится международное </a:t>
              </a:r>
              <a:r>
                <a:rPr lang="ru-RU" sz="1100" b="1" dirty="0" smtClean="0"/>
                <a:t>сопоставление показателей</a:t>
              </a:r>
              <a:endParaRPr lang="ru-RU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764775" y="4330509"/>
              <a:ext cx="3857956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/>
                <a:t>Доля видов контроля (надзора), по которым проведена проверка достоверности, </a:t>
              </a:r>
              <a:r>
                <a:rPr lang="ru-RU" sz="1100" b="1" dirty="0" smtClean="0"/>
                <a:t>полноты                        </a:t>
              </a:r>
              <a:r>
                <a:rPr lang="ru-RU" sz="1100" b="1" dirty="0"/>
                <a:t>и точности расчета показателей результативности и эффективности, уточнены формулы их </a:t>
              </a:r>
              <a:r>
                <a:rPr lang="ru-RU" sz="1100" b="1" dirty="0" smtClean="0"/>
                <a:t>расчета                         </a:t>
              </a:r>
              <a:r>
                <a:rPr lang="ru-RU" sz="1100" b="1" dirty="0"/>
                <a:t>и источники первичных данных</a:t>
              </a:r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4483457" y="1559241"/>
              <a:ext cx="0" cy="5120416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Группа 30"/>
            <p:cNvGrpSpPr/>
            <p:nvPr/>
          </p:nvGrpSpPr>
          <p:grpSpPr>
            <a:xfrm>
              <a:off x="564041" y="2940435"/>
              <a:ext cx="3242988" cy="1368066"/>
              <a:chOff x="514884" y="-718971"/>
              <a:chExt cx="3242988" cy="1368066"/>
            </a:xfrm>
          </p:grpSpPr>
          <p:grpSp>
            <p:nvGrpSpPr>
              <p:cNvPr id="68" name="Группа 67"/>
              <p:cNvGrpSpPr/>
              <p:nvPr/>
            </p:nvGrpSpPr>
            <p:grpSpPr>
              <a:xfrm>
                <a:off x="514884" y="-718971"/>
                <a:ext cx="3242988" cy="1368066"/>
                <a:chOff x="618127" y="-489986"/>
                <a:chExt cx="3242988" cy="1368066"/>
              </a:xfrm>
            </p:grpSpPr>
            <p:grpSp>
              <p:nvGrpSpPr>
                <p:cNvPr id="71" name="Группа 70"/>
                <p:cNvGrpSpPr/>
                <p:nvPr/>
              </p:nvGrpSpPr>
              <p:grpSpPr>
                <a:xfrm>
                  <a:off x="618127" y="-489986"/>
                  <a:ext cx="3200797" cy="1368066"/>
                  <a:chOff x="-439914" y="-1637288"/>
                  <a:chExt cx="3200797" cy="1368066"/>
                </a:xfrm>
              </p:grpSpPr>
              <p:sp>
                <p:nvSpPr>
                  <p:cNvPr id="73" name="TextBox 72"/>
                  <p:cNvSpPr txBox="1"/>
                  <p:nvPr/>
                </p:nvSpPr>
                <p:spPr>
                  <a:xfrm>
                    <a:off x="-439914" y="-1084851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429552" y="-523138"/>
                    <a:ext cx="563042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75" name="TextBox 74"/>
                  <p:cNvSpPr txBox="1"/>
                  <p:nvPr/>
                </p:nvSpPr>
                <p:spPr>
                  <a:xfrm>
                    <a:off x="1611371" y="-525126"/>
                    <a:ext cx="524078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1015943" y="-523138"/>
                    <a:ext cx="542387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2221546" y="-523149"/>
                    <a:ext cx="484943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78" name="Прямоугольник 77"/>
                  <p:cNvSpPr/>
                  <p:nvPr/>
                </p:nvSpPr>
                <p:spPr>
                  <a:xfrm>
                    <a:off x="1089137" y="-1300797"/>
                    <a:ext cx="396000" cy="63547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79" name="Прямоугольник 78"/>
                  <p:cNvSpPr/>
                  <p:nvPr/>
                </p:nvSpPr>
                <p:spPr>
                  <a:xfrm>
                    <a:off x="1675861" y="-1303354"/>
                    <a:ext cx="395098" cy="638034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80" name="Прямоугольник 79"/>
                  <p:cNvSpPr/>
                  <p:nvPr/>
                </p:nvSpPr>
                <p:spPr>
                  <a:xfrm>
                    <a:off x="2266017" y="-1303354"/>
                    <a:ext cx="396000" cy="64059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81" name="TextBox 80"/>
                  <p:cNvSpPr txBox="1"/>
                  <p:nvPr/>
                </p:nvSpPr>
                <p:spPr>
                  <a:xfrm>
                    <a:off x="1039545" y="-1637288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82" name="TextBox 81"/>
                  <p:cNvSpPr txBox="1"/>
                  <p:nvPr/>
                </p:nvSpPr>
                <p:spPr>
                  <a:xfrm>
                    <a:off x="1625818" y="-1637288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83" name="TextBox 82"/>
                  <p:cNvSpPr txBox="1"/>
                  <p:nvPr/>
                </p:nvSpPr>
                <p:spPr>
                  <a:xfrm>
                    <a:off x="2167151" y="-1637288"/>
                    <a:ext cx="593732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72" name="Прямая соединительная линия 71"/>
                <p:cNvCxnSpPr/>
                <p:nvPr/>
              </p:nvCxnSpPr>
              <p:spPr>
                <a:xfrm>
                  <a:off x="1396215" y="500640"/>
                  <a:ext cx="2464900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9" name="Прямоугольник 68"/>
              <p:cNvSpPr/>
              <p:nvPr/>
            </p:nvSpPr>
            <p:spPr>
              <a:xfrm>
                <a:off x="1467871" y="170351"/>
                <a:ext cx="396000" cy="10329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1418279" y="-188015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900" dirty="0" smtClean="0"/>
                  <a:t>  10%</a:t>
                </a:r>
                <a:endParaRPr lang="ru-RU" sz="900" dirty="0"/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5157791" y="2615605"/>
              <a:ext cx="3385629" cy="763231"/>
              <a:chOff x="1706257" y="1738854"/>
              <a:chExt cx="3385629" cy="763231"/>
            </a:xfrm>
          </p:grpSpPr>
          <p:grpSp>
            <p:nvGrpSpPr>
              <p:cNvPr id="52" name="Группа 51"/>
              <p:cNvGrpSpPr/>
              <p:nvPr/>
            </p:nvGrpSpPr>
            <p:grpSpPr>
              <a:xfrm>
                <a:off x="1706257" y="1738854"/>
                <a:ext cx="3385629" cy="763231"/>
                <a:chOff x="1809500" y="1967839"/>
                <a:chExt cx="3385629" cy="763231"/>
              </a:xfrm>
            </p:grpSpPr>
            <p:grpSp>
              <p:nvGrpSpPr>
                <p:cNvPr id="55" name="Группа 54"/>
                <p:cNvGrpSpPr/>
                <p:nvPr/>
              </p:nvGrpSpPr>
              <p:grpSpPr>
                <a:xfrm>
                  <a:off x="1809500" y="1967839"/>
                  <a:ext cx="3385629" cy="763231"/>
                  <a:chOff x="751459" y="820537"/>
                  <a:chExt cx="3385629" cy="763231"/>
                </a:xfrm>
              </p:grpSpPr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751459" y="883671"/>
                    <a:ext cx="679717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800" dirty="0" smtClean="0"/>
                      <a:t>Базовое значение</a:t>
                    </a:r>
                  </a:p>
                  <a:p>
                    <a:pPr algn="ctr"/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831841" y="1329852"/>
                    <a:ext cx="536007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3049019" y="1324021"/>
                    <a:ext cx="499433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2422894" y="1324021"/>
                    <a:ext cx="516307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61" name="TextBox 60"/>
                  <p:cNvSpPr txBox="1"/>
                  <p:nvPr/>
                </p:nvSpPr>
                <p:spPr>
                  <a:xfrm>
                    <a:off x="3644502" y="1329852"/>
                    <a:ext cx="492586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63" name="Прямоугольник 62"/>
                  <p:cNvSpPr/>
                  <p:nvPr/>
                </p:nvSpPr>
                <p:spPr>
                  <a:xfrm>
                    <a:off x="3091695" y="1133125"/>
                    <a:ext cx="395098" cy="155642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64" name="Прямоугольник 63"/>
                  <p:cNvSpPr/>
                  <p:nvPr/>
                </p:nvSpPr>
                <p:spPr>
                  <a:xfrm>
                    <a:off x="3658557" y="1074404"/>
                    <a:ext cx="396000" cy="211965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65" name="TextBox 64"/>
                  <p:cNvSpPr txBox="1"/>
                  <p:nvPr/>
                </p:nvSpPr>
                <p:spPr>
                  <a:xfrm>
                    <a:off x="2385276" y="976229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/>
                      <a:t>0</a:t>
                    </a:r>
                    <a:r>
                      <a:rPr lang="ru-RU" sz="900" dirty="0" smtClean="0"/>
                      <a:t>%</a:t>
                    </a:r>
                    <a:endParaRPr lang="ru-RU" sz="900" dirty="0"/>
                  </a:p>
                </p:txBody>
              </p:sp>
              <p:sp>
                <p:nvSpPr>
                  <p:cNvPr id="66" name="TextBox 65"/>
                  <p:cNvSpPr txBox="1"/>
                  <p:nvPr/>
                </p:nvSpPr>
                <p:spPr>
                  <a:xfrm>
                    <a:off x="3062696" y="820537"/>
                    <a:ext cx="432603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/>
                      <a:t>5</a:t>
                    </a:r>
                    <a:r>
                      <a:rPr lang="ru-RU" sz="900" dirty="0" smtClean="0"/>
                      <a:t>%</a:t>
                    </a:r>
                    <a:endParaRPr lang="ru-RU" sz="900" dirty="0"/>
                  </a:p>
                </p:txBody>
              </p:sp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3611593" y="820537"/>
                    <a:ext cx="474693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 smtClean="0"/>
                      <a:t>10%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>
                  <a:off x="2688875" y="2448311"/>
                  <a:ext cx="2464900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4" name="TextBox 53"/>
              <p:cNvSpPr txBox="1"/>
              <p:nvPr/>
            </p:nvSpPr>
            <p:spPr>
              <a:xfrm>
                <a:off x="2817674" y="1894621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900" dirty="0" smtClean="0"/>
                  <a:t> 0%</a:t>
                </a:r>
                <a:endParaRPr lang="ru-RU" sz="900" dirty="0"/>
              </a:p>
            </p:txBody>
          </p:sp>
        </p:grpSp>
        <p:grpSp>
          <p:nvGrpSpPr>
            <p:cNvPr id="35" name="Группа 34"/>
            <p:cNvGrpSpPr/>
            <p:nvPr/>
          </p:nvGrpSpPr>
          <p:grpSpPr>
            <a:xfrm>
              <a:off x="5114435" y="5308295"/>
              <a:ext cx="3398752" cy="1281885"/>
              <a:chOff x="1766144" y="1658093"/>
              <a:chExt cx="3398752" cy="1281885"/>
            </a:xfrm>
          </p:grpSpPr>
          <p:grpSp>
            <p:nvGrpSpPr>
              <p:cNvPr id="37" name="Группа 36"/>
              <p:cNvGrpSpPr/>
              <p:nvPr/>
            </p:nvGrpSpPr>
            <p:grpSpPr>
              <a:xfrm>
                <a:off x="1766144" y="1658093"/>
                <a:ext cx="3398752" cy="1281885"/>
                <a:chOff x="1869387" y="1887078"/>
                <a:chExt cx="3398752" cy="1281885"/>
              </a:xfrm>
            </p:grpSpPr>
            <p:grpSp>
              <p:nvGrpSpPr>
                <p:cNvPr id="39" name="Группа 38"/>
                <p:cNvGrpSpPr/>
                <p:nvPr/>
              </p:nvGrpSpPr>
              <p:grpSpPr>
                <a:xfrm>
                  <a:off x="1869387" y="1887078"/>
                  <a:ext cx="3398752" cy="1281885"/>
                  <a:chOff x="811346" y="739776"/>
                  <a:chExt cx="3398752" cy="1281885"/>
                </a:xfrm>
              </p:grpSpPr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811346" y="1295417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1917591" y="1767745"/>
                    <a:ext cx="516400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3065379" y="1767745"/>
                    <a:ext cx="550592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44" name="TextBox 43"/>
                  <p:cNvSpPr txBox="1"/>
                  <p:nvPr/>
                </p:nvSpPr>
                <p:spPr>
                  <a:xfrm>
                    <a:off x="2542910" y="1767745"/>
                    <a:ext cx="482760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3649098" y="1757082"/>
                    <a:ext cx="561000" cy="2539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46" name="Прямоугольник 45"/>
                  <p:cNvSpPr/>
                  <p:nvPr/>
                </p:nvSpPr>
                <p:spPr>
                  <a:xfrm>
                    <a:off x="2530970" y="1020133"/>
                    <a:ext cx="396000" cy="654426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7" name="Прямоугольник 46"/>
                  <p:cNvSpPr/>
                  <p:nvPr/>
                </p:nvSpPr>
                <p:spPr>
                  <a:xfrm>
                    <a:off x="3106830" y="1020132"/>
                    <a:ext cx="395098" cy="654427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8" name="Прямоугольник 47"/>
                  <p:cNvSpPr/>
                  <p:nvPr/>
                </p:nvSpPr>
                <p:spPr>
                  <a:xfrm>
                    <a:off x="3683938" y="1018764"/>
                    <a:ext cx="396000" cy="655796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9" name="TextBox 48"/>
                  <p:cNvSpPr txBox="1"/>
                  <p:nvPr/>
                </p:nvSpPr>
                <p:spPr>
                  <a:xfrm>
                    <a:off x="2483351" y="739776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50" name="TextBox 49"/>
                  <p:cNvSpPr txBox="1"/>
                  <p:nvPr/>
                </p:nvSpPr>
                <p:spPr>
                  <a:xfrm>
                    <a:off x="3056787" y="743680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3616997" y="739776"/>
                    <a:ext cx="529882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40" name="Прямая соединительная линия 39"/>
                <p:cNvCxnSpPr/>
                <p:nvPr/>
              </p:nvCxnSpPr>
              <p:spPr>
                <a:xfrm>
                  <a:off x="2758967" y="2831930"/>
                  <a:ext cx="2464900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8" name="TextBox 37"/>
              <p:cNvSpPr txBox="1"/>
              <p:nvPr/>
            </p:nvSpPr>
            <p:spPr>
              <a:xfrm>
                <a:off x="2889882" y="1938449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50%</a:t>
                </a:r>
                <a:endParaRPr lang="ru-RU" sz="900" dirty="0"/>
              </a:p>
            </p:txBody>
          </p:sp>
        </p:grpSp>
        <p:cxnSp>
          <p:nvCxnSpPr>
            <p:cNvPr id="36" name="Прямая соединительная линия 35"/>
            <p:cNvCxnSpPr/>
            <p:nvPr/>
          </p:nvCxnSpPr>
          <p:spPr>
            <a:xfrm>
              <a:off x="4717499" y="4142592"/>
              <a:ext cx="390128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Прямоугольник 115"/>
          <p:cNvSpPr/>
          <p:nvPr/>
        </p:nvSpPr>
        <p:spPr>
          <a:xfrm>
            <a:off x="6268809" y="5609124"/>
            <a:ext cx="396000" cy="327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TextBox 116"/>
          <p:cNvSpPr txBox="1"/>
          <p:nvPr/>
        </p:nvSpPr>
        <p:spPr>
          <a:xfrm>
            <a:off x="538079" y="4400848"/>
            <a:ext cx="379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+mn-lt"/>
              </a:rPr>
              <a:t>3-й </a:t>
            </a:r>
            <a:r>
              <a:rPr lang="ru-RU" sz="1200" b="1" dirty="0">
                <a:solidFill>
                  <a:srgbClr val="C00000"/>
                </a:solidFill>
                <a:latin typeface="+mn-lt"/>
              </a:rPr>
              <a:t>уровень Стандарта зрелости управления результативностью и эффективностью контрольно-надзорной деятельности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4739914" y="3053304"/>
            <a:ext cx="379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+mn-lt"/>
              </a:rPr>
              <a:t>4-й </a:t>
            </a:r>
            <a:r>
              <a:rPr lang="ru-RU" sz="1200" b="1" dirty="0">
                <a:solidFill>
                  <a:srgbClr val="C00000"/>
                </a:solidFill>
                <a:latin typeface="+mn-lt"/>
              </a:rPr>
              <a:t>уровень Стандарта зрелости управления результативностью и эффективностью контрольно-надзорной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203184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-171400"/>
            <a:ext cx="9377480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36" y="1118331"/>
            <a:ext cx="7776866" cy="12313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45" y="2480890"/>
            <a:ext cx="7776866" cy="12313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71" y="3983669"/>
            <a:ext cx="7776866" cy="12313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71" y="5291928"/>
            <a:ext cx="7776866" cy="123139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46714" y="1259424"/>
            <a:ext cx="75360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Актуализирована   Базовая   модель   определения   показателей   результативности                            и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эффективности контрольно-надзорной деятельности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                                                                 (распоряжение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Правительства Российской Федерации от 17 мая 2016 г. № 934-р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)</a:t>
            </a:r>
            <a:endParaRPr lang="ru-RU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3777" y="2725484"/>
            <a:ext cx="74708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Утвержден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Стандарт зрелости управления результативностью и эффективностью контрольно-надзорной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деятельности</a:t>
            </a:r>
            <a:endParaRPr lang="ru-RU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3777" y="4202587"/>
            <a:ext cx="74430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Разработана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модель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рейтингования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 (сравнения) по уровню зрелости системы управления результативностью и эффективностью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53777" y="5303463"/>
            <a:ext cx="74950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Разработаны и утверждены приказами федеральных органов исполнительной власти - участниками проекта перечни и значения показателей результативности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               и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эффективности, соответствующие Базовой модели определения показателей результативности и эффективности контрольно-надзорной деятельности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0" y="1238158"/>
            <a:ext cx="1142351" cy="74812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0" y="2633261"/>
            <a:ext cx="1142351" cy="7481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1" y="4184000"/>
            <a:ext cx="1142351" cy="74812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2" y="5498370"/>
            <a:ext cx="1142351" cy="74812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347864" y="41927"/>
            <a:ext cx="5569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Основные результаты проекта                   в 2017 году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77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-171400"/>
            <a:ext cx="9449488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C343373-1C7F-44D7-B803-815907ABC9E1}" type="slidenum"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864" y="41927"/>
            <a:ext cx="5569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Распоряжение Правительства РФ                                           от 17 мая 2016 г. № 934-р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1" name="Рисунок 2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7" t="5915" r="9301" b="68046"/>
          <a:stretch/>
        </p:blipFill>
        <p:spPr bwMode="auto">
          <a:xfrm>
            <a:off x="107505" y="1376338"/>
            <a:ext cx="3856484" cy="17706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Рисунок 3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7" t="34968" r="9301" b="30083"/>
          <a:stretch/>
        </p:blipFill>
        <p:spPr bwMode="auto">
          <a:xfrm>
            <a:off x="182216" y="3325409"/>
            <a:ext cx="3709763" cy="29451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Рисунок 31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0" t="34130" r="3792" b="15427"/>
          <a:stretch/>
        </p:blipFill>
        <p:spPr bwMode="auto">
          <a:xfrm>
            <a:off x="4283968" y="4028230"/>
            <a:ext cx="4173699" cy="22423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4" t="50308" r="11007" b="8316"/>
          <a:stretch/>
        </p:blipFill>
        <p:spPr bwMode="auto">
          <a:xfrm>
            <a:off x="4300339" y="1124744"/>
            <a:ext cx="4182497" cy="29034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4644008" y="1604189"/>
            <a:ext cx="3785678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680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620648"/>
              </p:ext>
            </p:extLst>
          </p:nvPr>
        </p:nvGraphicFramePr>
        <p:xfrm>
          <a:off x="116383" y="980724"/>
          <a:ext cx="8424936" cy="57596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812329"/>
                <a:gridCol w="988341"/>
                <a:gridCol w="653104"/>
                <a:gridCol w="1036399"/>
                <a:gridCol w="742270"/>
                <a:gridCol w="1069402"/>
                <a:gridCol w="1108773"/>
                <a:gridCol w="857489"/>
                <a:gridCol w="1156829"/>
              </a:tblGrid>
              <a:tr h="168759">
                <a:tc gridSpan="9">
                  <a:txBody>
                    <a:bodyPr/>
                    <a:lstStyle/>
                    <a:p>
                      <a:pPr marL="0" marR="0" indent="450215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</a:rPr>
                        <a:t>Наименование органа исполнительной власти</a:t>
                      </a:r>
                      <a:endParaRPr lang="ru-RU" sz="10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875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Наименование вида контрольно-надзорной деятельности</a:t>
                      </a:r>
                      <a:r>
                        <a:rPr lang="ru-RU" sz="1000" baseline="30000" dirty="0">
                          <a:effectLst/>
                        </a:rPr>
                        <a:t>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82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Негативные явления, на устранение которых направлена контрольно-надзорная деятельность</a:t>
                      </a:r>
                      <a:r>
                        <a:rPr lang="ru-RU" sz="1000" baseline="30000" dirty="0">
                          <a:effectLst/>
                        </a:rPr>
                        <a:t>**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54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Цели контрольно-надзорной деятельности</a:t>
                      </a:r>
                      <a:r>
                        <a:rPr lang="ru-RU" sz="1000" baseline="30000" dirty="0">
                          <a:effectLst/>
                        </a:rPr>
                        <a:t>***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747">
                <a:tc>
                  <a:txBody>
                    <a:bodyPr/>
                    <a:lstStyle/>
                    <a:p>
                      <a:pPr marL="0" lvl="1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000" baseline="0" dirty="0" smtClean="0">
                          <a:effectLst/>
                        </a:rPr>
                        <a:t>н</a:t>
                      </a:r>
                      <a:r>
                        <a:rPr lang="ru-RU" sz="1000" dirty="0" smtClean="0">
                          <a:effectLst/>
                        </a:rPr>
                        <a:t>омер </a:t>
                      </a:r>
                      <a:r>
                        <a:rPr lang="ru-RU" sz="1000" dirty="0">
                          <a:effectLst/>
                        </a:rPr>
                        <a:t>(индекс) показателя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наименование показателя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формула расчета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комментарии (интерпретация значений)</a:t>
                      </a:r>
                      <a:r>
                        <a:rPr lang="ru-RU" sz="1000" baseline="30000" dirty="0">
                          <a:effectLst/>
                        </a:rPr>
                        <a:t>****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значение </a:t>
                      </a:r>
                      <a:r>
                        <a:rPr lang="ru-RU" sz="1000" dirty="0" smtClean="0">
                          <a:effectLst/>
                        </a:rPr>
                        <a:t>показателя </a:t>
                      </a:r>
                      <a:r>
                        <a:rPr lang="ru-RU" sz="1000" dirty="0">
                          <a:effectLst/>
                        </a:rPr>
                        <a:t>(текущее)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международные сопоставления показателей</a:t>
                      </a:r>
                      <a:r>
                        <a:rPr lang="ru-RU" sz="1000" baseline="30000" dirty="0">
                          <a:effectLst/>
                        </a:rPr>
                        <a:t>*****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целевые значения показателей</a:t>
                      </a:r>
                      <a:r>
                        <a:rPr lang="ru-RU" sz="1000" baseline="30000" dirty="0">
                          <a:effectLst/>
                        </a:rPr>
                        <a:t>******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источник данных для определения значения показателя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сведения </a:t>
                      </a:r>
                      <a:r>
                        <a:rPr lang="ru-RU" sz="1000" dirty="0" smtClean="0">
                          <a:effectLst/>
                        </a:rPr>
                        <a:t>                                    о </a:t>
                      </a:r>
                      <a:r>
                        <a:rPr lang="ru-RU" sz="1000" dirty="0">
                          <a:effectLst/>
                        </a:rPr>
                        <a:t>документах стратегического планирования, содержащих показатель </a:t>
                      </a:r>
                      <a:r>
                        <a:rPr lang="ru-RU" sz="1000" dirty="0" smtClean="0">
                          <a:effectLst/>
                        </a:rPr>
                        <a:t>                          (</a:t>
                      </a:r>
                      <a:r>
                        <a:rPr lang="ru-RU" sz="1000" dirty="0">
                          <a:effectLst/>
                        </a:rPr>
                        <a:t>при его наличии)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</a:tr>
              <a:tr h="16875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Ключевые показатели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517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gridSpan="8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Показатели результативности, отражающие уровень безопасности охраняемых законом ценностей, выражающийся </a:t>
                      </a:r>
                      <a:r>
                        <a:rPr lang="ru-RU" sz="1000" dirty="0" smtClean="0">
                          <a:effectLst/>
                        </a:rPr>
                        <a:t>в </a:t>
                      </a:r>
                      <a:r>
                        <a:rPr lang="ru-RU" sz="1000" dirty="0">
                          <a:effectLst/>
                        </a:rPr>
                        <a:t>минимизации причинения им вреда (ущерба)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4373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А.1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216024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А.2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216024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А. …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16875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Индикативные показатели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6276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gridSpan="8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Показатели эффективности, отражающие уровень безопасности охраняемых законом ценностей, выражающийся в минимизации причинения им вреда (ущерба) с учетом задействованных трудовых, материальных и финансовых ресурсов и административных и финансовых издержек подконтрольных субъектов при осуществлении в отношении них контрольно-надзорных мероприятий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9753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Б.1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216024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Б.2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249291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  Б</a:t>
                      </a:r>
                      <a:r>
                        <a:rPr lang="ru-RU" sz="1000" dirty="0">
                          <a:effectLst/>
                        </a:rPr>
                        <a:t>. …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  <a:highlight>
                            <a:srgbClr val="D3D3D3"/>
                          </a:highlight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</a:tr>
              <a:tr h="168759">
                <a:tc gridSpan="9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8759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В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 gridSpan="8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Индикативные показатели, характеризующие различные аспекты контрольно-надзорной деятельности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517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В.1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 gridSpan="8"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Индикативные показатели, характеризующие непосредственное состояние подконтрольной сферы, а также негативные явления, на устранение которых направлена контрольно-надзорная деятельность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9291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В.1.1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</a:tr>
              <a:tr h="337517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В.1. …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ts val="1200"/>
                        </a:lnSpc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3" marR="50653" marT="0" marB="0" anchor="ctr"/>
                </a:tc>
              </a:tr>
            </a:tbl>
          </a:graphicData>
        </a:graphic>
      </p:graphicFrame>
      <p:sp>
        <p:nvSpPr>
          <p:cNvPr id="11" name="Номер слайда 3"/>
          <p:cNvSpPr txBox="1">
            <a:spLocks/>
          </p:cNvSpPr>
          <p:nvPr/>
        </p:nvSpPr>
        <p:spPr bwMode="auto">
          <a:xfrm>
            <a:off x="7010400" y="6525344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47864" y="41927"/>
            <a:ext cx="5569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Базовая модель определения показателей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27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 txBox="1">
            <a:spLocks/>
          </p:cNvSpPr>
          <p:nvPr/>
        </p:nvSpPr>
        <p:spPr bwMode="auto">
          <a:xfrm>
            <a:off x="7066476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Номер слайда 3"/>
          <p:cNvSpPr txBox="1">
            <a:spLocks/>
          </p:cNvSpPr>
          <p:nvPr/>
        </p:nvSpPr>
        <p:spPr bwMode="auto">
          <a:xfrm>
            <a:off x="7010400" y="6525344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alt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95483" y="27863"/>
            <a:ext cx="5841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Показатели результативности контрольно-надзорной деятельности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43173" y="4213837"/>
            <a:ext cx="2727632" cy="20621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погибших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при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авариях и несчастных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случаях,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занятых на опасных производственных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расчете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тысяч работников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1341" y="4213838"/>
            <a:ext cx="2744826" cy="20621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b">
            <a:spAutoFit/>
          </a:bodyPr>
          <a:lstStyle/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причиненный вследствие нарушения лесного законодательства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лесных пожаров, тысяч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algn="ct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0600" y="4213839"/>
            <a:ext cx="2744826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смертельных случаев, связанных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употреблением недоброкачественных, контрафактных и фальсифицированных лекарственных препаратов (на 100 000 населения)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142221"/>
            <a:ext cx="327585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Росздравнадзор</a:t>
            </a:r>
          </a:p>
          <a:p>
            <a:pPr algn="ctr"/>
            <a:endParaRPr lang="ru-RU" sz="1000" b="1" u="sng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(федеральный государственный надзор в сфере обращения лекарственных средств)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61208" y="1146933"/>
            <a:ext cx="292495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Рослесхоз</a:t>
            </a:r>
          </a:p>
          <a:p>
            <a:pPr algn="ctr"/>
            <a:r>
              <a:rPr lang="ru-RU" sz="10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(федеральный государственный лесной надзор (лесная охрана)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786167" y="1142221"/>
            <a:ext cx="3130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Ростехнадзор</a:t>
            </a:r>
          </a:p>
          <a:p>
            <a:pPr algn="ctr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(федеральный государственный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надзор в области промышленной безопасности)</a:t>
            </a:r>
            <a:endParaRPr lang="ru-RU" sz="1600" b="1" i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3" descr="C:\Documents and Settings\DergachevaES\Рабочий стол\Форум\малый форум 16-17 февраля\материалы\презентация\выноска 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08557" y="2408817"/>
            <a:ext cx="815866" cy="185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Documents and Settings\DergachevaES\Рабочий стол\Форум\малый форум 16-17 февраля\материалы\презентация\выноска 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04248" y="2439595"/>
            <a:ext cx="815866" cy="1834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Documents and Settings\DergachevaES\Рабочий стол\Форум\малый форум 16-17 февраля\материалы\презентация\выноска 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71600" y="2408816"/>
            <a:ext cx="815866" cy="186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54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2532418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СПАСИБО ЗА ВНИМАНИЕ!</a:t>
            </a:r>
            <a:endParaRPr lang="ru-RU" sz="46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8572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муц-лис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Тема8</Template>
  <TotalTime>18107</TotalTime>
  <Words>813</Words>
  <Application>Microsoft Office PowerPoint</Application>
  <PresentationFormat>Экран (4:3)</PresentationFormat>
  <Paragraphs>212</Paragraphs>
  <Slides>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Тема8</vt:lpstr>
      <vt:lpstr>Шмуц-лист</vt:lpstr>
      <vt:lpstr>1_Внутренние страницы 2</vt:lpstr>
      <vt:lpstr>2_Внутренние страницы 2</vt:lpstr>
      <vt:lpstr>3_Внутренние страницы 2</vt:lpstr>
      <vt:lpstr>4_Внутренние страницы 2</vt:lpstr>
      <vt:lpstr>5_Внутренние страницы 2</vt:lpstr>
      <vt:lpstr>6_Внутренние страницы 2</vt:lpstr>
      <vt:lpstr>7_Внутренние страницы 2</vt:lpstr>
      <vt:lpstr>8_Внутренние страницы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стратегического управления, государственных программ и инвестиционных проектов</dc:title>
  <dc:creator>Митькин А.Н.</dc:creator>
  <cp:lastModifiedBy>Dergacheva</cp:lastModifiedBy>
  <cp:revision>1428</cp:revision>
  <cp:lastPrinted>2017-01-17T15:48:00Z</cp:lastPrinted>
  <dcterms:modified xsi:type="dcterms:W3CDTF">2017-02-13T17:13:27Z</dcterms:modified>
</cp:coreProperties>
</file>