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7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9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0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77" r:id="rId2"/>
    <p:sldMasterId id="2147483679" r:id="rId3"/>
    <p:sldMasterId id="2147483816" r:id="rId4"/>
    <p:sldMasterId id="2147483855" r:id="rId5"/>
    <p:sldMasterId id="2147483865" r:id="rId6"/>
    <p:sldMasterId id="2147483875" r:id="rId7"/>
    <p:sldMasterId id="2147483885" r:id="rId8"/>
    <p:sldMasterId id="2147483895" r:id="rId9"/>
    <p:sldMasterId id="2147485741" r:id="rId10"/>
    <p:sldMasterId id="2147486172" r:id="rId11"/>
  </p:sldMasterIdLst>
  <p:notesMasterIdLst>
    <p:notesMasterId r:id="rId21"/>
  </p:notesMasterIdLst>
  <p:handoutMasterIdLst>
    <p:handoutMasterId r:id="rId22"/>
  </p:handoutMasterIdLst>
  <p:sldIdLst>
    <p:sldId id="827" r:id="rId12"/>
    <p:sldId id="841" r:id="rId13"/>
    <p:sldId id="844" r:id="rId14"/>
    <p:sldId id="848" r:id="rId15"/>
    <p:sldId id="854" r:id="rId16"/>
    <p:sldId id="845" r:id="rId17"/>
    <p:sldId id="843" r:id="rId18"/>
    <p:sldId id="855" r:id="rId19"/>
    <p:sldId id="856" r:id="rId20"/>
  </p:sldIdLst>
  <p:sldSz cx="9144000" cy="6858000" type="screen4x3"/>
  <p:notesSz cx="6807200" cy="99393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3">
          <p15:clr>
            <a:srgbClr val="A4A3A4"/>
          </p15:clr>
        </p15:guide>
        <p15:guide id="2" orient="horz" pos="3884">
          <p15:clr>
            <a:srgbClr val="A4A3A4"/>
          </p15:clr>
        </p15:guide>
        <p15:guide id="3" pos="158">
          <p15:clr>
            <a:srgbClr val="A4A3A4"/>
          </p15:clr>
        </p15:guide>
        <p15:guide id="4" pos="5511">
          <p15:clr>
            <a:srgbClr val="A4A3A4"/>
          </p15:clr>
        </p15:guide>
        <p15:guide id="5" pos="1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2F2F2"/>
    <a:srgbClr val="FF9999"/>
    <a:srgbClr val="821625"/>
    <a:srgbClr val="FF7C80"/>
    <a:srgbClr val="083D6E"/>
    <a:srgbClr val="FF9933"/>
    <a:srgbClr val="FF6600"/>
    <a:srgbClr val="104587"/>
    <a:srgbClr val="6E6B9B"/>
    <a:srgbClr val="AA5C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—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9" autoAdjust="0"/>
    <p:restoredTop sz="98156" autoAdjust="0"/>
  </p:normalViewPr>
  <p:slideViewPr>
    <p:cSldViewPr>
      <p:cViewPr>
        <p:scale>
          <a:sx n="75" d="100"/>
          <a:sy n="75" d="100"/>
        </p:scale>
        <p:origin x="-1642" y="-341"/>
      </p:cViewPr>
      <p:guideLst>
        <p:guide orient="horz" pos="663"/>
        <p:guide orient="horz" pos="3884"/>
        <p:guide pos="158"/>
        <p:guide pos="5511"/>
        <p:guide pos="113"/>
      </p:guideLst>
    </p:cSldViewPr>
  </p:slideViewPr>
  <p:outlineViewPr>
    <p:cViewPr>
      <p:scale>
        <a:sx n="33" d="100"/>
        <a:sy n="33" d="100"/>
      </p:scale>
      <p:origin x="0" y="6708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E849E7-B2E6-48FA-B520-FCAE3BE3A1B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9FBA08-2CE7-4643-89F9-6EFE05CE82B2}">
      <dgm:prSet phldrT="[Текст]" custT="1"/>
      <dgm:spPr/>
      <dgm:t>
        <a:bodyPr/>
        <a:lstStyle/>
        <a:p>
          <a:pPr algn="l">
            <a:spcAft>
              <a:spcPts val="400"/>
            </a:spcAft>
          </a:pPr>
          <a:r>
            <a:rPr lang="ru-RU" sz="1600" b="1" u="none" dirty="0" smtClean="0">
              <a:solidFill>
                <a:srgbClr val="C00000"/>
              </a:solidFill>
              <a:latin typeface="+mj-lt"/>
            </a:rPr>
            <a:t>Опубликованы проекты докладов</a:t>
          </a:r>
          <a:endParaRPr lang="ru-RU" sz="1600" b="1" u="none" dirty="0">
            <a:latin typeface="+mj-lt"/>
          </a:endParaRPr>
        </a:p>
      </dgm:t>
    </dgm:pt>
    <dgm:pt modelId="{F64639F4-0E09-4334-856D-6B168E5A9C56}" type="parTrans" cxnId="{F0D59EDC-1D92-4622-9D31-9B04BAF1C59E}">
      <dgm:prSet/>
      <dgm:spPr/>
      <dgm:t>
        <a:bodyPr/>
        <a:lstStyle/>
        <a:p>
          <a:endParaRPr lang="ru-RU"/>
        </a:p>
      </dgm:t>
    </dgm:pt>
    <dgm:pt modelId="{12115A03-1578-4D29-AD18-BAE7C69201AA}" type="sibTrans" cxnId="{F0D59EDC-1D92-4622-9D31-9B04BAF1C59E}">
      <dgm:prSet/>
      <dgm:spPr/>
      <dgm:t>
        <a:bodyPr/>
        <a:lstStyle/>
        <a:p>
          <a:endParaRPr lang="ru-RU"/>
        </a:p>
      </dgm:t>
    </dgm:pt>
    <dgm:pt modelId="{C1867A4B-BF0C-4C22-817F-32D97BE7EA77}">
      <dgm:prSet phldrT="[Текст]" custT="1"/>
      <dgm:spPr/>
      <dgm:t>
        <a:bodyPr/>
        <a:lstStyle/>
        <a:p>
          <a:pPr algn="l">
            <a:lnSpc>
              <a:spcPct val="90000"/>
            </a:lnSpc>
            <a:spcAft>
              <a:spcPts val="400"/>
            </a:spcAft>
          </a:pPr>
          <a:r>
            <a:rPr lang="ru-RU" sz="1600" b="1" u="none" dirty="0" smtClean="0">
              <a:solidFill>
                <a:srgbClr val="C00000"/>
              </a:solidFill>
              <a:latin typeface="+mj-lt"/>
            </a:rPr>
            <a:t>Опубликованы сами доклады,</a:t>
          </a:r>
        </a:p>
        <a:p>
          <a:pPr algn="l">
            <a:lnSpc>
              <a:spcPct val="90000"/>
            </a:lnSpc>
            <a:spcAft>
              <a:spcPts val="400"/>
            </a:spcAft>
          </a:pPr>
          <a:r>
            <a:rPr lang="ru-RU" sz="1600" b="1" u="none" dirty="0" smtClean="0">
              <a:solidFill>
                <a:srgbClr val="C00000"/>
              </a:solidFill>
              <a:latin typeface="+mj-lt"/>
            </a:rPr>
            <a:t>разработан «чек-лист» для их оценки</a:t>
          </a:r>
          <a:endParaRPr lang="ru-RU" sz="1600" b="1" u="none" dirty="0" smtClean="0">
            <a:latin typeface="+mj-lt"/>
          </a:endParaRPr>
        </a:p>
      </dgm:t>
    </dgm:pt>
    <dgm:pt modelId="{EAE32029-DB33-4808-99EC-F27D0C25C92D}" type="parTrans" cxnId="{C54A4BCC-8CF0-4FE2-9F70-52BEF49E2633}">
      <dgm:prSet/>
      <dgm:spPr/>
      <dgm:t>
        <a:bodyPr/>
        <a:lstStyle/>
        <a:p>
          <a:endParaRPr lang="ru-RU"/>
        </a:p>
      </dgm:t>
    </dgm:pt>
    <dgm:pt modelId="{C9B9ACDD-8579-47E8-B000-E1DBD6813271}" type="sibTrans" cxnId="{C54A4BCC-8CF0-4FE2-9F70-52BEF49E2633}">
      <dgm:prSet/>
      <dgm:spPr/>
      <dgm:t>
        <a:bodyPr/>
        <a:lstStyle/>
        <a:p>
          <a:endParaRPr lang="ru-RU"/>
        </a:p>
      </dgm:t>
    </dgm:pt>
    <dgm:pt modelId="{5BB5ECC8-AC3A-48F1-A2AF-DED3DD077D78}">
      <dgm:prSet custT="1"/>
      <dgm:spPr/>
      <dgm:t>
        <a:bodyPr/>
        <a:lstStyle/>
        <a:p>
          <a:r>
            <a:rPr lang="ru-RU" sz="1600" b="1" u="none" dirty="0" smtClean="0">
              <a:solidFill>
                <a:srgbClr val="C00000"/>
              </a:solidFill>
              <a:latin typeface="+mj-lt"/>
            </a:rPr>
            <a:t>Проведена оценка полноты и качества опубликования докладов </a:t>
          </a:r>
          <a:endParaRPr lang="ru-RU" sz="1600" b="1" u="none" dirty="0">
            <a:solidFill>
              <a:srgbClr val="C00000"/>
            </a:solidFill>
            <a:latin typeface="+mj-lt"/>
          </a:endParaRPr>
        </a:p>
      </dgm:t>
    </dgm:pt>
    <dgm:pt modelId="{0D7A6A10-F583-4D1A-B8BF-AAC42D0C6E9C}" type="parTrans" cxnId="{93E36743-07C3-4627-A305-56D464AE4443}">
      <dgm:prSet/>
      <dgm:spPr/>
      <dgm:t>
        <a:bodyPr/>
        <a:lstStyle/>
        <a:p>
          <a:endParaRPr lang="ru-RU"/>
        </a:p>
      </dgm:t>
    </dgm:pt>
    <dgm:pt modelId="{3516E1DB-B449-457C-BAB3-1425D86FD5A7}" type="sibTrans" cxnId="{93E36743-07C3-4627-A305-56D464AE4443}">
      <dgm:prSet/>
      <dgm:spPr/>
      <dgm:t>
        <a:bodyPr/>
        <a:lstStyle/>
        <a:p>
          <a:endParaRPr lang="ru-RU"/>
        </a:p>
      </dgm:t>
    </dgm:pt>
    <dgm:pt modelId="{EFF6D914-B0F2-4494-939C-CB149EA5B537}" type="pres">
      <dgm:prSet presAssocID="{2CE849E7-B2E6-48FA-B520-FCAE3BE3A1B4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F280D9-8958-40A1-8D55-6C56B3679363}" type="pres">
      <dgm:prSet presAssocID="{2CE849E7-B2E6-48FA-B520-FCAE3BE3A1B4}" presName="arrow" presStyleLbl="bgShp" presStyleIdx="0" presStyleCnt="1" custScaleX="101621" custScaleY="97481" custLinFactNeighborX="0" custLinFactNeighborY="572"/>
      <dgm:spPr/>
      <dgm:t>
        <a:bodyPr/>
        <a:lstStyle/>
        <a:p>
          <a:endParaRPr lang="ru-RU"/>
        </a:p>
      </dgm:t>
    </dgm:pt>
    <dgm:pt modelId="{082E57BA-8F37-4F01-BBCE-9B5D9B2E8F24}" type="pres">
      <dgm:prSet presAssocID="{2CE849E7-B2E6-48FA-B520-FCAE3BE3A1B4}" presName="arrowDiagram3" presStyleCnt="0"/>
      <dgm:spPr/>
    </dgm:pt>
    <dgm:pt modelId="{3769C80D-BF73-473A-9D49-4EE29A5A4208}" type="pres">
      <dgm:prSet presAssocID="{449FBA08-2CE7-4643-89F9-6EFE05CE82B2}" presName="bullet3a" presStyleLbl="node1" presStyleIdx="0" presStyleCnt="3"/>
      <dgm:spPr/>
    </dgm:pt>
    <dgm:pt modelId="{0FB9CB3B-FAE3-4C12-938F-D383EE048859}" type="pres">
      <dgm:prSet presAssocID="{449FBA08-2CE7-4643-89F9-6EFE05CE82B2}" presName="textBox3a" presStyleLbl="revTx" presStyleIdx="0" presStyleCnt="3" custScaleY="66584" custLinFactNeighborX="4085" custLinFactNeighborY="-118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4BE727-97B1-4B54-805C-A12718C81914}" type="pres">
      <dgm:prSet presAssocID="{C1867A4B-BF0C-4C22-817F-32D97BE7EA77}" presName="bullet3b" presStyleLbl="node1" presStyleIdx="1" presStyleCnt="3" custLinFactX="-7229" custLinFactNeighborX="-100000" custLinFactNeighborY="69158"/>
      <dgm:spPr/>
    </dgm:pt>
    <dgm:pt modelId="{5BD91B30-EF68-492F-BEFD-ADE556AD8B37}" type="pres">
      <dgm:prSet presAssocID="{C1867A4B-BF0C-4C22-817F-32D97BE7EA77}" presName="textBox3b" presStyleLbl="revTx" presStyleIdx="1" presStyleCnt="3" custScaleY="61239" custLinFactNeighborX="-12171" custLinFactNeighborY="-4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360DA-3249-48F8-9C91-8C80397CDA24}" type="pres">
      <dgm:prSet presAssocID="{5BB5ECC8-AC3A-48F1-A2AF-DED3DD077D78}" presName="bullet3c" presStyleLbl="node1" presStyleIdx="2" presStyleCnt="3"/>
      <dgm:spPr/>
    </dgm:pt>
    <dgm:pt modelId="{9CF9003D-D94C-4E41-B6DE-993253B0F11C}" type="pres">
      <dgm:prSet presAssocID="{5BB5ECC8-AC3A-48F1-A2AF-DED3DD077D78}" presName="textBox3c" presStyleLbl="revTx" presStyleIdx="2" presStyleCnt="3" custScaleX="105555" custScaleY="59905" custLinFactNeighborX="9715" custLinFactNeighborY="-17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1B1542-0AC7-4AEC-B7C0-7DD8A578582C}" type="presOf" srcId="{449FBA08-2CE7-4643-89F9-6EFE05CE82B2}" destId="{0FB9CB3B-FAE3-4C12-938F-D383EE048859}" srcOrd="0" destOrd="0" presId="urn:microsoft.com/office/officeart/2005/8/layout/arrow2"/>
    <dgm:cxn modelId="{C54A4BCC-8CF0-4FE2-9F70-52BEF49E2633}" srcId="{2CE849E7-B2E6-48FA-B520-FCAE3BE3A1B4}" destId="{C1867A4B-BF0C-4C22-817F-32D97BE7EA77}" srcOrd="1" destOrd="0" parTransId="{EAE32029-DB33-4808-99EC-F27D0C25C92D}" sibTransId="{C9B9ACDD-8579-47E8-B000-E1DBD6813271}"/>
    <dgm:cxn modelId="{2AC92566-DF3A-48C9-AFFF-3BA40DF70EB9}" type="presOf" srcId="{5BB5ECC8-AC3A-48F1-A2AF-DED3DD077D78}" destId="{9CF9003D-D94C-4E41-B6DE-993253B0F11C}" srcOrd="0" destOrd="0" presId="urn:microsoft.com/office/officeart/2005/8/layout/arrow2"/>
    <dgm:cxn modelId="{93E36743-07C3-4627-A305-56D464AE4443}" srcId="{2CE849E7-B2E6-48FA-B520-FCAE3BE3A1B4}" destId="{5BB5ECC8-AC3A-48F1-A2AF-DED3DD077D78}" srcOrd="2" destOrd="0" parTransId="{0D7A6A10-F583-4D1A-B8BF-AAC42D0C6E9C}" sibTransId="{3516E1DB-B449-457C-BAB3-1425D86FD5A7}"/>
    <dgm:cxn modelId="{8C5822B6-9AF0-4161-B775-065AA3049DE7}" type="presOf" srcId="{C1867A4B-BF0C-4C22-817F-32D97BE7EA77}" destId="{5BD91B30-EF68-492F-BEFD-ADE556AD8B37}" srcOrd="0" destOrd="0" presId="urn:microsoft.com/office/officeart/2005/8/layout/arrow2"/>
    <dgm:cxn modelId="{684B29B3-3181-47F2-A13E-9B929F3DA994}" type="presOf" srcId="{2CE849E7-B2E6-48FA-B520-FCAE3BE3A1B4}" destId="{EFF6D914-B0F2-4494-939C-CB149EA5B537}" srcOrd="0" destOrd="0" presId="urn:microsoft.com/office/officeart/2005/8/layout/arrow2"/>
    <dgm:cxn modelId="{F0D59EDC-1D92-4622-9D31-9B04BAF1C59E}" srcId="{2CE849E7-B2E6-48FA-B520-FCAE3BE3A1B4}" destId="{449FBA08-2CE7-4643-89F9-6EFE05CE82B2}" srcOrd="0" destOrd="0" parTransId="{F64639F4-0E09-4334-856D-6B168E5A9C56}" sibTransId="{12115A03-1578-4D29-AD18-BAE7C69201AA}"/>
    <dgm:cxn modelId="{BD9A8E17-1238-4560-8BF8-06BDE940336E}" type="presParOf" srcId="{EFF6D914-B0F2-4494-939C-CB149EA5B537}" destId="{55F280D9-8958-40A1-8D55-6C56B3679363}" srcOrd="0" destOrd="0" presId="urn:microsoft.com/office/officeart/2005/8/layout/arrow2"/>
    <dgm:cxn modelId="{CB2F48F8-DC7E-48E3-893A-92E8C2E81CFE}" type="presParOf" srcId="{EFF6D914-B0F2-4494-939C-CB149EA5B537}" destId="{082E57BA-8F37-4F01-BBCE-9B5D9B2E8F24}" srcOrd="1" destOrd="0" presId="urn:microsoft.com/office/officeart/2005/8/layout/arrow2"/>
    <dgm:cxn modelId="{5CA1D764-B832-47AE-9C65-1967C381F754}" type="presParOf" srcId="{082E57BA-8F37-4F01-BBCE-9B5D9B2E8F24}" destId="{3769C80D-BF73-473A-9D49-4EE29A5A4208}" srcOrd="0" destOrd="0" presId="urn:microsoft.com/office/officeart/2005/8/layout/arrow2"/>
    <dgm:cxn modelId="{61E257EA-BE61-4AF9-A550-71750E9A7A5A}" type="presParOf" srcId="{082E57BA-8F37-4F01-BBCE-9B5D9B2E8F24}" destId="{0FB9CB3B-FAE3-4C12-938F-D383EE048859}" srcOrd="1" destOrd="0" presId="urn:microsoft.com/office/officeart/2005/8/layout/arrow2"/>
    <dgm:cxn modelId="{DF926B5C-97D7-458D-830A-A7F73F361F29}" type="presParOf" srcId="{082E57BA-8F37-4F01-BBCE-9B5D9B2E8F24}" destId="{494BE727-97B1-4B54-805C-A12718C81914}" srcOrd="2" destOrd="0" presId="urn:microsoft.com/office/officeart/2005/8/layout/arrow2"/>
    <dgm:cxn modelId="{FB680379-B8CD-48D4-9C0B-B9F01EDE8C2C}" type="presParOf" srcId="{082E57BA-8F37-4F01-BBCE-9B5D9B2E8F24}" destId="{5BD91B30-EF68-492F-BEFD-ADE556AD8B37}" srcOrd="3" destOrd="0" presId="urn:microsoft.com/office/officeart/2005/8/layout/arrow2"/>
    <dgm:cxn modelId="{756A169B-E5A1-4444-BBC4-F832220CC4E4}" type="presParOf" srcId="{082E57BA-8F37-4F01-BBCE-9B5D9B2E8F24}" destId="{1AE360DA-3249-48F8-9C91-8C80397CDA24}" srcOrd="4" destOrd="0" presId="urn:microsoft.com/office/officeart/2005/8/layout/arrow2"/>
    <dgm:cxn modelId="{90772E78-849F-4A80-AE5D-D9B17A00DB68}" type="presParOf" srcId="{082E57BA-8F37-4F01-BBCE-9B5D9B2E8F24}" destId="{9CF9003D-D94C-4E41-B6DE-993253B0F11C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72FCA8-7AA6-4696-B826-D3B732EB12E6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2F84C32-365D-4706-BB1D-89FD258DEA64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pPr algn="ctr"/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Март</a:t>
          </a:r>
          <a:endParaRPr lang="ru-RU" sz="16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B6CAD4-5923-4D76-A926-F9BD5C86C7E1}" type="parTrans" cxnId="{BEE23EFE-A7BE-4370-87CA-39041A68BF66}">
      <dgm:prSet/>
      <dgm:spPr/>
      <dgm:t>
        <a:bodyPr/>
        <a:lstStyle/>
        <a:p>
          <a:endParaRPr lang="ru-RU"/>
        </a:p>
      </dgm:t>
    </dgm:pt>
    <dgm:pt modelId="{B1C67197-5DD4-411C-813A-8D551B304A79}" type="sibTrans" cxnId="{BEE23EFE-A7BE-4370-87CA-39041A68BF66}">
      <dgm:prSet/>
      <dgm:spPr/>
      <dgm:t>
        <a:bodyPr/>
        <a:lstStyle/>
        <a:p>
          <a:endParaRPr lang="ru-RU"/>
        </a:p>
      </dgm:t>
    </dgm:pt>
    <dgm:pt modelId="{7645CB96-910D-43CA-940E-05B92B5D5AC0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Август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BBED5D-75A5-4EA5-9BFC-0E162BA7A266}" type="parTrans" cxnId="{CBD6141C-BA2E-46C5-8757-EEC6CD4176D4}">
      <dgm:prSet/>
      <dgm:spPr/>
      <dgm:t>
        <a:bodyPr/>
        <a:lstStyle/>
        <a:p>
          <a:endParaRPr lang="ru-RU"/>
        </a:p>
      </dgm:t>
    </dgm:pt>
    <dgm:pt modelId="{44A3F7D7-A1CB-4811-A574-CCA1F8D7B625}" type="sibTrans" cxnId="{CBD6141C-BA2E-46C5-8757-EEC6CD4176D4}">
      <dgm:prSet/>
      <dgm:spPr/>
      <dgm:t>
        <a:bodyPr/>
        <a:lstStyle/>
        <a:p>
          <a:endParaRPr lang="ru-RU"/>
        </a:p>
      </dgm:t>
    </dgm:pt>
    <dgm:pt modelId="{F0D2DFFA-C799-485F-AB3E-D979C2314E17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Апрель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CA911B-23CE-4A70-B794-F64334CE665E}" type="parTrans" cxnId="{EBB2BCED-5BAC-43F8-93C6-ACD6F9C5A79A}">
      <dgm:prSet/>
      <dgm:spPr/>
      <dgm:t>
        <a:bodyPr/>
        <a:lstStyle/>
        <a:p>
          <a:endParaRPr lang="ru-RU"/>
        </a:p>
      </dgm:t>
    </dgm:pt>
    <dgm:pt modelId="{4C46DB9B-3A45-45C1-8FB3-4D62E99A227E}" type="sibTrans" cxnId="{EBB2BCED-5BAC-43F8-93C6-ACD6F9C5A79A}">
      <dgm:prSet/>
      <dgm:spPr/>
      <dgm:t>
        <a:bodyPr/>
        <a:lstStyle/>
        <a:p>
          <a:endParaRPr lang="ru-RU"/>
        </a:p>
      </dgm:t>
    </dgm:pt>
    <dgm:pt modelId="{9B1BEA53-D86E-4311-9CE1-7EC5712DE536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Май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635ECC-4DEF-4B79-A6AF-0E6D914B7EEA}" type="parTrans" cxnId="{357C5E18-EC46-490E-9C1C-8264FDD9CB90}">
      <dgm:prSet/>
      <dgm:spPr/>
      <dgm:t>
        <a:bodyPr/>
        <a:lstStyle/>
        <a:p>
          <a:endParaRPr lang="ru-RU"/>
        </a:p>
      </dgm:t>
    </dgm:pt>
    <dgm:pt modelId="{4A5AEC08-3C49-41CE-8504-F10113194ED8}" type="sibTrans" cxnId="{357C5E18-EC46-490E-9C1C-8264FDD9CB90}">
      <dgm:prSet/>
      <dgm:spPr/>
      <dgm:t>
        <a:bodyPr/>
        <a:lstStyle/>
        <a:p>
          <a:endParaRPr lang="ru-RU"/>
        </a:p>
      </dgm:t>
    </dgm:pt>
    <dgm:pt modelId="{AD2F11EA-268E-4DDE-AB1F-244B4BD83BDC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Ноябрь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A5EF71-F949-4706-9A63-30AF6F3F8CE2}" type="parTrans" cxnId="{2A784516-0468-4B4A-8C1B-13A2B685719D}">
      <dgm:prSet/>
      <dgm:spPr/>
      <dgm:t>
        <a:bodyPr/>
        <a:lstStyle/>
        <a:p>
          <a:endParaRPr lang="ru-RU"/>
        </a:p>
      </dgm:t>
    </dgm:pt>
    <dgm:pt modelId="{A2C77CA0-3F67-4E4E-832D-6F8B8D08C2F4}" type="sibTrans" cxnId="{2A784516-0468-4B4A-8C1B-13A2B685719D}">
      <dgm:prSet/>
      <dgm:spPr/>
      <dgm:t>
        <a:bodyPr/>
        <a:lstStyle/>
        <a:p>
          <a:endParaRPr lang="ru-RU"/>
        </a:p>
      </dgm:t>
    </dgm:pt>
    <dgm:pt modelId="{841DF0DA-F374-4813-B4A2-C79F7E7060A1}">
      <dgm:prSet custT="1"/>
      <dgm:spPr>
        <a:solidFill>
          <a:srgbClr val="F2F2F2"/>
        </a:solidFill>
      </dgm:spPr>
      <dgm:t>
        <a:bodyPr/>
        <a:lstStyle/>
        <a:p>
          <a:pPr algn="just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Утверждены планы-графики проведения публичных мероприятий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5F1FBC-93D9-440B-AD6A-E500516646A1}" type="parTrans" cxnId="{C00055EE-0C11-4C5C-847D-E15BCFF9D78E}">
      <dgm:prSet/>
      <dgm:spPr/>
      <dgm:t>
        <a:bodyPr/>
        <a:lstStyle/>
        <a:p>
          <a:endParaRPr lang="ru-RU"/>
        </a:p>
      </dgm:t>
    </dgm:pt>
    <dgm:pt modelId="{C997F29F-F7C0-414A-A08F-4B3E3B502CC0}" type="sibTrans" cxnId="{C00055EE-0C11-4C5C-847D-E15BCFF9D78E}">
      <dgm:prSet/>
      <dgm:spPr/>
      <dgm:t>
        <a:bodyPr/>
        <a:lstStyle/>
        <a:p>
          <a:endParaRPr lang="ru-RU"/>
        </a:p>
      </dgm:t>
    </dgm:pt>
    <dgm:pt modelId="{C20F9975-1A6A-4BF1-BE00-852BF04BAB0C}">
      <dgm:prSet custT="1"/>
      <dgm:spPr>
        <a:solidFill>
          <a:srgbClr val="F2F2F2"/>
        </a:solidFill>
      </dgm:spPr>
      <dgm:t>
        <a:bodyPr/>
        <a:lstStyle/>
        <a:p>
          <a:pPr algn="just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Опубликованы доклады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1011B1-E462-44B1-8231-89FBF35DC53D}" type="parTrans" cxnId="{98118D86-3958-454D-9CB6-49B32467A8A4}">
      <dgm:prSet/>
      <dgm:spPr/>
      <dgm:t>
        <a:bodyPr/>
        <a:lstStyle/>
        <a:p>
          <a:endParaRPr lang="ru-RU"/>
        </a:p>
      </dgm:t>
    </dgm:pt>
    <dgm:pt modelId="{8A09B774-C6B5-4DA8-8FD9-950FAC48FC70}" type="sibTrans" cxnId="{98118D86-3958-454D-9CB6-49B32467A8A4}">
      <dgm:prSet/>
      <dgm:spPr/>
      <dgm:t>
        <a:bodyPr/>
        <a:lstStyle/>
        <a:p>
          <a:endParaRPr lang="ru-RU"/>
        </a:p>
      </dgm:t>
    </dgm:pt>
    <dgm:pt modelId="{8735CD88-13A5-465B-B8EA-922CAA3BEABC}">
      <dgm:prSet custT="1"/>
      <dgm:spPr>
        <a:solidFill>
          <a:srgbClr val="F2F2F2"/>
        </a:solidFill>
      </dgm:spPr>
      <dgm:t>
        <a:bodyPr/>
        <a:lstStyle/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dirty="0" smtClean="0">
              <a:latin typeface="Arial" panose="020B0604020202020204" pitchFamily="34" charset="0"/>
              <a:cs typeface="Arial" panose="020B0604020202020204" pitchFamily="34" charset="0"/>
            </a:rPr>
            <a:t>первая серия 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 мероприятий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5F0416-3FE2-49B1-8721-E4FBDA17F7E7}" type="parTrans" cxnId="{691C75A9-DF2B-4613-B0E0-5ECCA5CC96C8}">
      <dgm:prSet/>
      <dgm:spPr/>
      <dgm:t>
        <a:bodyPr/>
        <a:lstStyle/>
        <a:p>
          <a:endParaRPr lang="ru-RU"/>
        </a:p>
      </dgm:t>
    </dgm:pt>
    <dgm:pt modelId="{8DBF962B-B4FB-4DBA-956F-B09D33D34EA7}" type="sibTrans" cxnId="{691C75A9-DF2B-4613-B0E0-5ECCA5CC96C8}">
      <dgm:prSet/>
      <dgm:spPr/>
      <dgm:t>
        <a:bodyPr/>
        <a:lstStyle/>
        <a:p>
          <a:endParaRPr lang="ru-RU"/>
        </a:p>
      </dgm:t>
    </dgm:pt>
    <dgm:pt modelId="{BFA672EE-1BB2-4426-8E94-551619B36987}">
      <dgm:prSet custT="1"/>
      <dgm:spPr>
        <a:solidFill>
          <a:srgbClr val="F2F2F2"/>
        </a:solidFill>
      </dgm:spPr>
      <dgm:t>
        <a:bodyPr/>
        <a:lstStyle/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dirty="0" smtClean="0">
              <a:latin typeface="Arial" panose="020B0604020202020204" pitchFamily="34" charset="0"/>
              <a:cs typeface="Arial" panose="020B0604020202020204" pitchFamily="34" charset="0"/>
            </a:rPr>
            <a:t>вторая серия </a:t>
          </a:r>
          <a:r>
            <a:rPr lang="ru-RU" sz="1600" u="none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мероприятий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C008FD-FEE6-49E7-8ABC-5936466FAF79}" type="parTrans" cxnId="{2B80A10D-A189-4CCD-99FB-1954DDAEC698}">
      <dgm:prSet/>
      <dgm:spPr/>
      <dgm:t>
        <a:bodyPr/>
        <a:lstStyle/>
        <a:p>
          <a:endParaRPr lang="ru-RU"/>
        </a:p>
      </dgm:t>
    </dgm:pt>
    <dgm:pt modelId="{94BD3957-5CFC-4829-9CE5-71FC5B1D72E9}" type="sibTrans" cxnId="{2B80A10D-A189-4CCD-99FB-1954DDAEC698}">
      <dgm:prSet/>
      <dgm:spPr/>
      <dgm:t>
        <a:bodyPr/>
        <a:lstStyle/>
        <a:p>
          <a:endParaRPr lang="ru-RU"/>
        </a:p>
      </dgm:t>
    </dgm:pt>
    <dgm:pt modelId="{F429BA43-EE36-4F3B-AE6F-5F31509683E5}">
      <dgm:prSet custT="1"/>
      <dgm:spPr>
        <a:solidFill>
          <a:srgbClr val="F2F2F2"/>
        </a:solidFill>
      </dgm:spPr>
      <dgm:t>
        <a:bodyPr/>
        <a:lstStyle/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dirty="0" smtClean="0">
              <a:latin typeface="Arial" panose="020B0604020202020204" pitchFamily="34" charset="0"/>
              <a:cs typeface="Arial" panose="020B0604020202020204" pitchFamily="34" charset="0"/>
            </a:rPr>
            <a:t>третья серия</a:t>
          </a:r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u="none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мероприятий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DD50AD-644E-4B3E-AACE-2460BA210154}" type="parTrans" cxnId="{4804C4DF-D310-47B5-BA63-D9888497D393}">
      <dgm:prSet/>
      <dgm:spPr/>
      <dgm:t>
        <a:bodyPr/>
        <a:lstStyle/>
        <a:p>
          <a:endParaRPr lang="ru-RU"/>
        </a:p>
      </dgm:t>
    </dgm:pt>
    <dgm:pt modelId="{BC2CB946-AD50-4E3D-B65B-0D470B58A3FB}" type="sibTrans" cxnId="{4804C4DF-D310-47B5-BA63-D9888497D393}">
      <dgm:prSet/>
      <dgm:spPr/>
      <dgm:t>
        <a:bodyPr/>
        <a:lstStyle/>
        <a:p>
          <a:endParaRPr lang="ru-RU"/>
        </a:p>
      </dgm:t>
    </dgm:pt>
    <dgm:pt modelId="{35FBAE3E-F34C-41B4-9FC3-0B8880B8186B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pPr algn="ctr"/>
          <a:r>
            <a:rPr lang="ru-RU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Февраль</a:t>
          </a:r>
          <a:endParaRPr lang="ru-RU" sz="16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ED8BEE-BBCB-4FC6-89A0-5D9701BC4D22}" type="parTrans" cxnId="{66F55C0F-BE74-47AA-97E1-72E99D432210}">
      <dgm:prSet/>
      <dgm:spPr/>
      <dgm:t>
        <a:bodyPr/>
        <a:lstStyle/>
        <a:p>
          <a:endParaRPr lang="ru-RU"/>
        </a:p>
      </dgm:t>
    </dgm:pt>
    <dgm:pt modelId="{D4829803-C502-4D39-BCC0-AC0D26D811D9}" type="sibTrans" cxnId="{66F55C0F-BE74-47AA-97E1-72E99D432210}">
      <dgm:prSet/>
      <dgm:spPr/>
      <dgm:t>
        <a:bodyPr/>
        <a:lstStyle/>
        <a:p>
          <a:endParaRPr lang="ru-RU"/>
        </a:p>
      </dgm:t>
    </dgm:pt>
    <dgm:pt modelId="{F17C8029-2316-4EE5-81FA-6B40176FF618}">
      <dgm:prSet phldrT="[Текст]" custT="1"/>
      <dgm:spPr>
        <a:solidFill>
          <a:srgbClr val="F2F2F2"/>
        </a:solidFill>
      </dgm:spPr>
      <dgm:t>
        <a:bodyPr/>
        <a:lstStyle/>
        <a:p>
          <a:pPr algn="just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Подготовлены методические рекомендации </a:t>
          </a:r>
          <a:b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по проведению публичных мероприятий</a:t>
          </a:r>
          <a:endParaRPr lang="ru-RU" sz="16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BE9C7A-B00B-4AE4-9045-40D8A7D7B211}" type="parTrans" cxnId="{7173393C-F004-40D5-A30F-53089CCA7202}">
      <dgm:prSet/>
      <dgm:spPr/>
      <dgm:t>
        <a:bodyPr/>
        <a:lstStyle/>
        <a:p>
          <a:endParaRPr lang="ru-RU"/>
        </a:p>
      </dgm:t>
    </dgm:pt>
    <dgm:pt modelId="{11E9E8D1-FAB8-413B-9C4E-83C601166E19}" type="sibTrans" cxnId="{7173393C-F004-40D5-A30F-53089CCA7202}">
      <dgm:prSet/>
      <dgm:spPr/>
      <dgm:t>
        <a:bodyPr/>
        <a:lstStyle/>
        <a:p>
          <a:endParaRPr lang="ru-RU"/>
        </a:p>
      </dgm:t>
    </dgm:pt>
    <dgm:pt modelId="{FA6A39D9-0771-40C1-AA5B-97EC0F0C729F}" type="pres">
      <dgm:prSet presAssocID="{3B72FCA8-7AA6-4696-B826-D3B732EB12E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78BED03-8039-4950-8337-41DCA5D799EA}" type="pres">
      <dgm:prSet presAssocID="{35FBAE3E-F34C-41B4-9FC3-0B8880B8186B}" presName="linNode" presStyleCnt="0"/>
      <dgm:spPr/>
    </dgm:pt>
    <dgm:pt modelId="{89D62F97-DEA1-4B97-8FC2-C6C69C0D9A5B}" type="pres">
      <dgm:prSet presAssocID="{35FBAE3E-F34C-41B4-9FC3-0B8880B8186B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F27EF4-72EF-403F-911C-B5EE01697833}" type="pres">
      <dgm:prSet presAssocID="{35FBAE3E-F34C-41B4-9FC3-0B8880B8186B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743EA-AD26-4C0A-B018-7338D1F4F28B}" type="pres">
      <dgm:prSet presAssocID="{D4829803-C502-4D39-BCC0-AC0D26D811D9}" presName="spacing" presStyleCnt="0"/>
      <dgm:spPr/>
    </dgm:pt>
    <dgm:pt modelId="{4B80C7FD-7B83-49E2-A6C7-9BD34E90A593}" type="pres">
      <dgm:prSet presAssocID="{72F84C32-365D-4706-BB1D-89FD258DEA64}" presName="linNode" presStyleCnt="0"/>
      <dgm:spPr/>
    </dgm:pt>
    <dgm:pt modelId="{5941E77A-BF5F-4DCD-B4BD-143043C4A039}" type="pres">
      <dgm:prSet presAssocID="{72F84C32-365D-4706-BB1D-89FD258DEA64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2F6F6E-9D65-47E9-BCCA-A647F8478E2C}" type="pres">
      <dgm:prSet presAssocID="{72F84C32-365D-4706-BB1D-89FD258DEA64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80DA0B-E3BB-4288-BC3D-4F50333DADFA}" type="pres">
      <dgm:prSet presAssocID="{B1C67197-5DD4-411C-813A-8D551B304A79}" presName="spacing" presStyleCnt="0"/>
      <dgm:spPr/>
    </dgm:pt>
    <dgm:pt modelId="{3A5C18BB-7FC9-49EA-BF9A-D5BBDDE1C8BF}" type="pres">
      <dgm:prSet presAssocID="{F0D2DFFA-C799-485F-AB3E-D979C2314E17}" presName="linNode" presStyleCnt="0"/>
      <dgm:spPr/>
    </dgm:pt>
    <dgm:pt modelId="{FC9B0A0A-7CA6-47A2-863B-C27709234D4E}" type="pres">
      <dgm:prSet presAssocID="{F0D2DFFA-C799-485F-AB3E-D979C2314E17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2E60CD-E2DD-4135-9E8E-C131CAF30ECB}" type="pres">
      <dgm:prSet presAssocID="{F0D2DFFA-C799-485F-AB3E-D979C2314E17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DA5D2C-78C1-4F0C-AC4B-63365D70D9C3}" type="pres">
      <dgm:prSet presAssocID="{4C46DB9B-3A45-45C1-8FB3-4D62E99A227E}" presName="spacing" presStyleCnt="0"/>
      <dgm:spPr/>
    </dgm:pt>
    <dgm:pt modelId="{5EF7D9D6-0543-4B95-A2C0-485D65B59009}" type="pres">
      <dgm:prSet presAssocID="{9B1BEA53-D86E-4311-9CE1-7EC5712DE536}" presName="linNode" presStyleCnt="0"/>
      <dgm:spPr/>
    </dgm:pt>
    <dgm:pt modelId="{1B39C109-EB52-410C-9F79-3C7AB300A758}" type="pres">
      <dgm:prSet presAssocID="{9B1BEA53-D86E-4311-9CE1-7EC5712DE536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DD7532-59B2-4FB4-B64B-57251F4F8053}" type="pres">
      <dgm:prSet presAssocID="{9B1BEA53-D86E-4311-9CE1-7EC5712DE536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ADFE3-73C2-405E-B872-A3691100BAD4}" type="pres">
      <dgm:prSet presAssocID="{4A5AEC08-3C49-41CE-8504-F10113194ED8}" presName="spacing" presStyleCnt="0"/>
      <dgm:spPr/>
    </dgm:pt>
    <dgm:pt modelId="{D1C9CF26-D705-4810-89FB-E884AE2AC88C}" type="pres">
      <dgm:prSet presAssocID="{7645CB96-910D-43CA-940E-05B92B5D5AC0}" presName="linNode" presStyleCnt="0"/>
      <dgm:spPr/>
    </dgm:pt>
    <dgm:pt modelId="{2ADF4B95-1B2A-43D2-BC5D-CCE0038C7D80}" type="pres">
      <dgm:prSet presAssocID="{7645CB96-910D-43CA-940E-05B92B5D5AC0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0261A4-7865-41BD-B99F-E62585FDBFB0}" type="pres">
      <dgm:prSet presAssocID="{7645CB96-910D-43CA-940E-05B92B5D5AC0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7D8B9C-16ED-4408-AF3B-BA70C7183B39}" type="pres">
      <dgm:prSet presAssocID="{44A3F7D7-A1CB-4811-A574-CCA1F8D7B625}" presName="spacing" presStyleCnt="0"/>
      <dgm:spPr/>
    </dgm:pt>
    <dgm:pt modelId="{49DEBC1A-E0EA-436C-BC23-77E867136542}" type="pres">
      <dgm:prSet presAssocID="{AD2F11EA-268E-4DDE-AB1F-244B4BD83BDC}" presName="linNode" presStyleCnt="0"/>
      <dgm:spPr/>
    </dgm:pt>
    <dgm:pt modelId="{A205E9C1-ED69-4A47-AAFF-B1923B97B13C}" type="pres">
      <dgm:prSet presAssocID="{AD2F11EA-268E-4DDE-AB1F-244B4BD83BDC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2A4B51-F82F-420F-8102-393ABC55B752}" type="pres">
      <dgm:prSet presAssocID="{AD2F11EA-268E-4DDE-AB1F-244B4BD83BDC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118D86-3958-454D-9CB6-49B32467A8A4}" srcId="{F0D2DFFA-C799-485F-AB3E-D979C2314E17}" destId="{C20F9975-1A6A-4BF1-BE00-852BF04BAB0C}" srcOrd="0" destOrd="0" parTransId="{351011B1-E462-44B1-8231-89FBF35DC53D}" sibTransId="{8A09B774-C6B5-4DA8-8FD9-950FAC48FC70}"/>
    <dgm:cxn modelId="{691C75A9-DF2B-4613-B0E0-5ECCA5CC96C8}" srcId="{9B1BEA53-D86E-4311-9CE1-7EC5712DE536}" destId="{8735CD88-13A5-465B-B8EA-922CAA3BEABC}" srcOrd="0" destOrd="0" parTransId="{2F5F0416-3FE2-49B1-8721-E4FBDA17F7E7}" sibTransId="{8DBF962B-B4FB-4DBA-956F-B09D33D34EA7}"/>
    <dgm:cxn modelId="{9A6CE5E0-42AD-4B13-9D83-F8476C8CC979}" type="presOf" srcId="{7645CB96-910D-43CA-940E-05B92B5D5AC0}" destId="{2ADF4B95-1B2A-43D2-BC5D-CCE0038C7D80}" srcOrd="0" destOrd="0" presId="urn:microsoft.com/office/officeart/2005/8/layout/vList6"/>
    <dgm:cxn modelId="{2B80A10D-A189-4CCD-99FB-1954DDAEC698}" srcId="{7645CB96-910D-43CA-940E-05B92B5D5AC0}" destId="{BFA672EE-1BB2-4426-8E94-551619B36987}" srcOrd="0" destOrd="0" parTransId="{3BC008FD-FEE6-49E7-8ABC-5936466FAF79}" sibTransId="{94BD3957-5CFC-4829-9CE5-71FC5B1D72E9}"/>
    <dgm:cxn modelId="{90C33322-32F5-41FF-9880-AD12BB2035C6}" type="presOf" srcId="{F429BA43-EE36-4F3B-AE6F-5F31509683E5}" destId="{712A4B51-F82F-420F-8102-393ABC55B752}" srcOrd="0" destOrd="0" presId="urn:microsoft.com/office/officeart/2005/8/layout/vList6"/>
    <dgm:cxn modelId="{32D67761-A3C6-49B0-8BEF-FBFE675D030A}" type="presOf" srcId="{F0D2DFFA-C799-485F-AB3E-D979C2314E17}" destId="{FC9B0A0A-7CA6-47A2-863B-C27709234D4E}" srcOrd="0" destOrd="0" presId="urn:microsoft.com/office/officeart/2005/8/layout/vList6"/>
    <dgm:cxn modelId="{CBD6141C-BA2E-46C5-8757-EEC6CD4176D4}" srcId="{3B72FCA8-7AA6-4696-B826-D3B732EB12E6}" destId="{7645CB96-910D-43CA-940E-05B92B5D5AC0}" srcOrd="4" destOrd="0" parTransId="{99BBED5D-75A5-4EA5-9BFC-0E162BA7A266}" sibTransId="{44A3F7D7-A1CB-4811-A574-CCA1F8D7B625}"/>
    <dgm:cxn modelId="{9C55B0C7-B152-4861-9C10-AF1412684705}" type="presOf" srcId="{35FBAE3E-F34C-41B4-9FC3-0B8880B8186B}" destId="{89D62F97-DEA1-4B97-8FC2-C6C69C0D9A5B}" srcOrd="0" destOrd="0" presId="urn:microsoft.com/office/officeart/2005/8/layout/vList6"/>
    <dgm:cxn modelId="{91CE503D-0783-4BE5-9F20-18F0DAC59113}" type="presOf" srcId="{72F84C32-365D-4706-BB1D-89FD258DEA64}" destId="{5941E77A-BF5F-4DCD-B4BD-143043C4A039}" srcOrd="0" destOrd="0" presId="urn:microsoft.com/office/officeart/2005/8/layout/vList6"/>
    <dgm:cxn modelId="{2A784516-0468-4B4A-8C1B-13A2B685719D}" srcId="{3B72FCA8-7AA6-4696-B826-D3B732EB12E6}" destId="{AD2F11EA-268E-4DDE-AB1F-244B4BD83BDC}" srcOrd="5" destOrd="0" parTransId="{D2A5EF71-F949-4706-9A63-30AF6F3F8CE2}" sibTransId="{A2C77CA0-3F67-4E4E-832D-6F8B8D08C2F4}"/>
    <dgm:cxn modelId="{7173393C-F004-40D5-A30F-53089CCA7202}" srcId="{35FBAE3E-F34C-41B4-9FC3-0B8880B8186B}" destId="{F17C8029-2316-4EE5-81FA-6B40176FF618}" srcOrd="0" destOrd="0" parTransId="{47BE9C7A-B00B-4AE4-9045-40D8A7D7B211}" sibTransId="{11E9E8D1-FAB8-413B-9C4E-83C601166E19}"/>
    <dgm:cxn modelId="{BC5A420E-D6B0-4369-ADEE-B189556B5D32}" type="presOf" srcId="{F17C8029-2316-4EE5-81FA-6B40176FF618}" destId="{7CF27EF4-72EF-403F-911C-B5EE01697833}" srcOrd="0" destOrd="0" presId="urn:microsoft.com/office/officeart/2005/8/layout/vList6"/>
    <dgm:cxn modelId="{66F55C0F-BE74-47AA-97E1-72E99D432210}" srcId="{3B72FCA8-7AA6-4696-B826-D3B732EB12E6}" destId="{35FBAE3E-F34C-41B4-9FC3-0B8880B8186B}" srcOrd="0" destOrd="0" parTransId="{11ED8BEE-BBCB-4FC6-89A0-5D9701BC4D22}" sibTransId="{D4829803-C502-4D39-BCC0-AC0D26D811D9}"/>
    <dgm:cxn modelId="{79FD3855-1880-436A-86FE-887A19F210BC}" type="presOf" srcId="{BFA672EE-1BB2-4426-8E94-551619B36987}" destId="{090261A4-7865-41BD-B99F-E62585FDBFB0}" srcOrd="0" destOrd="0" presId="urn:microsoft.com/office/officeart/2005/8/layout/vList6"/>
    <dgm:cxn modelId="{C00055EE-0C11-4C5C-847D-E15BCFF9D78E}" srcId="{72F84C32-365D-4706-BB1D-89FD258DEA64}" destId="{841DF0DA-F374-4813-B4A2-C79F7E7060A1}" srcOrd="0" destOrd="0" parTransId="{7D5F1FBC-93D9-440B-AD6A-E500516646A1}" sibTransId="{C997F29F-F7C0-414A-A08F-4B3E3B502CC0}"/>
    <dgm:cxn modelId="{EBB2BCED-5BAC-43F8-93C6-ACD6F9C5A79A}" srcId="{3B72FCA8-7AA6-4696-B826-D3B732EB12E6}" destId="{F0D2DFFA-C799-485F-AB3E-D979C2314E17}" srcOrd="2" destOrd="0" parTransId="{1ACA911B-23CE-4A70-B794-F64334CE665E}" sibTransId="{4C46DB9B-3A45-45C1-8FB3-4D62E99A227E}"/>
    <dgm:cxn modelId="{29588EB2-9E91-414D-810C-BAB8FDFEBAD9}" type="presOf" srcId="{AD2F11EA-268E-4DDE-AB1F-244B4BD83BDC}" destId="{A205E9C1-ED69-4A47-AAFF-B1923B97B13C}" srcOrd="0" destOrd="0" presId="urn:microsoft.com/office/officeart/2005/8/layout/vList6"/>
    <dgm:cxn modelId="{6BA55B12-EB03-4069-92C0-C518DBF0B8FF}" type="presOf" srcId="{9B1BEA53-D86E-4311-9CE1-7EC5712DE536}" destId="{1B39C109-EB52-410C-9F79-3C7AB300A758}" srcOrd="0" destOrd="0" presId="urn:microsoft.com/office/officeart/2005/8/layout/vList6"/>
    <dgm:cxn modelId="{3CA42D70-7E94-4280-A836-A5A3B33CB317}" type="presOf" srcId="{841DF0DA-F374-4813-B4A2-C79F7E7060A1}" destId="{562F6F6E-9D65-47E9-BCCA-A647F8478E2C}" srcOrd="0" destOrd="0" presId="urn:microsoft.com/office/officeart/2005/8/layout/vList6"/>
    <dgm:cxn modelId="{357C5E18-EC46-490E-9C1C-8264FDD9CB90}" srcId="{3B72FCA8-7AA6-4696-B826-D3B732EB12E6}" destId="{9B1BEA53-D86E-4311-9CE1-7EC5712DE536}" srcOrd="3" destOrd="0" parTransId="{84635ECC-4DEF-4B79-A6AF-0E6D914B7EEA}" sibTransId="{4A5AEC08-3C49-41CE-8504-F10113194ED8}"/>
    <dgm:cxn modelId="{4804C4DF-D310-47B5-BA63-D9888497D393}" srcId="{AD2F11EA-268E-4DDE-AB1F-244B4BD83BDC}" destId="{F429BA43-EE36-4F3B-AE6F-5F31509683E5}" srcOrd="0" destOrd="0" parTransId="{80DD50AD-644E-4B3E-AACE-2460BA210154}" sibTransId="{BC2CB946-AD50-4E3D-B65B-0D470B58A3FB}"/>
    <dgm:cxn modelId="{B63A6570-7AAB-420C-99EB-1FAC3217B138}" type="presOf" srcId="{3B72FCA8-7AA6-4696-B826-D3B732EB12E6}" destId="{FA6A39D9-0771-40C1-AA5B-97EC0F0C729F}" srcOrd="0" destOrd="0" presId="urn:microsoft.com/office/officeart/2005/8/layout/vList6"/>
    <dgm:cxn modelId="{BEE23EFE-A7BE-4370-87CA-39041A68BF66}" srcId="{3B72FCA8-7AA6-4696-B826-D3B732EB12E6}" destId="{72F84C32-365D-4706-BB1D-89FD258DEA64}" srcOrd="1" destOrd="0" parTransId="{4EB6CAD4-5923-4D76-A926-F9BD5C86C7E1}" sibTransId="{B1C67197-5DD4-411C-813A-8D551B304A79}"/>
    <dgm:cxn modelId="{76DF9304-CF29-497E-B931-0DC6AFBF6853}" type="presOf" srcId="{C20F9975-1A6A-4BF1-BE00-852BF04BAB0C}" destId="{122E60CD-E2DD-4135-9E8E-C131CAF30ECB}" srcOrd="0" destOrd="0" presId="urn:microsoft.com/office/officeart/2005/8/layout/vList6"/>
    <dgm:cxn modelId="{370B3D6F-6830-4D5C-91C5-C18EA0663234}" type="presOf" srcId="{8735CD88-13A5-465B-B8EA-922CAA3BEABC}" destId="{CEDD7532-59B2-4FB4-B64B-57251F4F8053}" srcOrd="0" destOrd="0" presId="urn:microsoft.com/office/officeart/2005/8/layout/vList6"/>
    <dgm:cxn modelId="{9C6DD188-1AE7-4123-81B2-7ACAF086C087}" type="presParOf" srcId="{FA6A39D9-0771-40C1-AA5B-97EC0F0C729F}" destId="{078BED03-8039-4950-8337-41DCA5D799EA}" srcOrd="0" destOrd="0" presId="urn:microsoft.com/office/officeart/2005/8/layout/vList6"/>
    <dgm:cxn modelId="{89ABD564-3BF5-4C7A-8FAF-0C959281E32C}" type="presParOf" srcId="{078BED03-8039-4950-8337-41DCA5D799EA}" destId="{89D62F97-DEA1-4B97-8FC2-C6C69C0D9A5B}" srcOrd="0" destOrd="0" presId="urn:microsoft.com/office/officeart/2005/8/layout/vList6"/>
    <dgm:cxn modelId="{A0B601E0-E963-4DEB-803E-FA31AA2EC7A5}" type="presParOf" srcId="{078BED03-8039-4950-8337-41DCA5D799EA}" destId="{7CF27EF4-72EF-403F-911C-B5EE01697833}" srcOrd="1" destOrd="0" presId="urn:microsoft.com/office/officeart/2005/8/layout/vList6"/>
    <dgm:cxn modelId="{060CDC82-8516-40C9-B947-B1AED90F9D1D}" type="presParOf" srcId="{FA6A39D9-0771-40C1-AA5B-97EC0F0C729F}" destId="{2DD743EA-AD26-4C0A-B018-7338D1F4F28B}" srcOrd="1" destOrd="0" presId="urn:microsoft.com/office/officeart/2005/8/layout/vList6"/>
    <dgm:cxn modelId="{15EF85B7-EFC5-4293-B1D4-DEAD11C185C6}" type="presParOf" srcId="{FA6A39D9-0771-40C1-AA5B-97EC0F0C729F}" destId="{4B80C7FD-7B83-49E2-A6C7-9BD34E90A593}" srcOrd="2" destOrd="0" presId="urn:microsoft.com/office/officeart/2005/8/layout/vList6"/>
    <dgm:cxn modelId="{9E3BD301-1C4C-4D30-A712-CF038E1194C1}" type="presParOf" srcId="{4B80C7FD-7B83-49E2-A6C7-9BD34E90A593}" destId="{5941E77A-BF5F-4DCD-B4BD-143043C4A039}" srcOrd="0" destOrd="0" presId="urn:microsoft.com/office/officeart/2005/8/layout/vList6"/>
    <dgm:cxn modelId="{E29B05BA-1265-4626-AE65-1A2E7CEE1F02}" type="presParOf" srcId="{4B80C7FD-7B83-49E2-A6C7-9BD34E90A593}" destId="{562F6F6E-9D65-47E9-BCCA-A647F8478E2C}" srcOrd="1" destOrd="0" presId="urn:microsoft.com/office/officeart/2005/8/layout/vList6"/>
    <dgm:cxn modelId="{F3C45398-F786-43BD-9536-85184977754E}" type="presParOf" srcId="{FA6A39D9-0771-40C1-AA5B-97EC0F0C729F}" destId="{4980DA0B-E3BB-4288-BC3D-4F50333DADFA}" srcOrd="3" destOrd="0" presId="urn:microsoft.com/office/officeart/2005/8/layout/vList6"/>
    <dgm:cxn modelId="{874474CB-8150-44EB-A0A6-8099C1C9FE55}" type="presParOf" srcId="{FA6A39D9-0771-40C1-AA5B-97EC0F0C729F}" destId="{3A5C18BB-7FC9-49EA-BF9A-D5BBDDE1C8BF}" srcOrd="4" destOrd="0" presId="urn:microsoft.com/office/officeart/2005/8/layout/vList6"/>
    <dgm:cxn modelId="{C792C4F9-0C4C-485A-918B-261D42A1EB07}" type="presParOf" srcId="{3A5C18BB-7FC9-49EA-BF9A-D5BBDDE1C8BF}" destId="{FC9B0A0A-7CA6-47A2-863B-C27709234D4E}" srcOrd="0" destOrd="0" presId="urn:microsoft.com/office/officeart/2005/8/layout/vList6"/>
    <dgm:cxn modelId="{DE0431F6-7C95-4660-ABF0-3311A25839F9}" type="presParOf" srcId="{3A5C18BB-7FC9-49EA-BF9A-D5BBDDE1C8BF}" destId="{122E60CD-E2DD-4135-9E8E-C131CAF30ECB}" srcOrd="1" destOrd="0" presId="urn:microsoft.com/office/officeart/2005/8/layout/vList6"/>
    <dgm:cxn modelId="{7A7AC355-2A6A-4E02-8C3F-AA5A5AC0ACB6}" type="presParOf" srcId="{FA6A39D9-0771-40C1-AA5B-97EC0F0C729F}" destId="{2CDA5D2C-78C1-4F0C-AC4B-63365D70D9C3}" srcOrd="5" destOrd="0" presId="urn:microsoft.com/office/officeart/2005/8/layout/vList6"/>
    <dgm:cxn modelId="{9BDE907C-4E4C-43CB-8EAE-C31382C61B6B}" type="presParOf" srcId="{FA6A39D9-0771-40C1-AA5B-97EC0F0C729F}" destId="{5EF7D9D6-0543-4B95-A2C0-485D65B59009}" srcOrd="6" destOrd="0" presId="urn:microsoft.com/office/officeart/2005/8/layout/vList6"/>
    <dgm:cxn modelId="{1A123476-270C-4228-B514-2D6939EB8E3F}" type="presParOf" srcId="{5EF7D9D6-0543-4B95-A2C0-485D65B59009}" destId="{1B39C109-EB52-410C-9F79-3C7AB300A758}" srcOrd="0" destOrd="0" presId="urn:microsoft.com/office/officeart/2005/8/layout/vList6"/>
    <dgm:cxn modelId="{088524F2-6FC9-427F-B903-5177C44570FF}" type="presParOf" srcId="{5EF7D9D6-0543-4B95-A2C0-485D65B59009}" destId="{CEDD7532-59B2-4FB4-B64B-57251F4F8053}" srcOrd="1" destOrd="0" presId="urn:microsoft.com/office/officeart/2005/8/layout/vList6"/>
    <dgm:cxn modelId="{238EE43C-AED1-4C9B-A9BD-F06393726338}" type="presParOf" srcId="{FA6A39D9-0771-40C1-AA5B-97EC0F0C729F}" destId="{11CADFE3-73C2-405E-B872-A3691100BAD4}" srcOrd="7" destOrd="0" presId="urn:microsoft.com/office/officeart/2005/8/layout/vList6"/>
    <dgm:cxn modelId="{C95F13E5-46BF-45AB-83F7-6A99CD8E8513}" type="presParOf" srcId="{FA6A39D9-0771-40C1-AA5B-97EC0F0C729F}" destId="{D1C9CF26-D705-4810-89FB-E884AE2AC88C}" srcOrd="8" destOrd="0" presId="urn:microsoft.com/office/officeart/2005/8/layout/vList6"/>
    <dgm:cxn modelId="{6C75480B-1DAD-446B-89F7-2DFFA5162313}" type="presParOf" srcId="{D1C9CF26-D705-4810-89FB-E884AE2AC88C}" destId="{2ADF4B95-1B2A-43D2-BC5D-CCE0038C7D80}" srcOrd="0" destOrd="0" presId="urn:microsoft.com/office/officeart/2005/8/layout/vList6"/>
    <dgm:cxn modelId="{85FF83CE-04C6-463A-AED5-F628BD76FB48}" type="presParOf" srcId="{D1C9CF26-D705-4810-89FB-E884AE2AC88C}" destId="{090261A4-7865-41BD-B99F-E62585FDBFB0}" srcOrd="1" destOrd="0" presId="urn:microsoft.com/office/officeart/2005/8/layout/vList6"/>
    <dgm:cxn modelId="{5FC3CA11-08B7-48FB-B88F-C3838969F083}" type="presParOf" srcId="{FA6A39D9-0771-40C1-AA5B-97EC0F0C729F}" destId="{D27D8B9C-16ED-4408-AF3B-BA70C7183B39}" srcOrd="9" destOrd="0" presId="urn:microsoft.com/office/officeart/2005/8/layout/vList6"/>
    <dgm:cxn modelId="{E1FEDF5D-7AB7-4140-BDFC-2ACE746456FB}" type="presParOf" srcId="{FA6A39D9-0771-40C1-AA5B-97EC0F0C729F}" destId="{49DEBC1A-E0EA-436C-BC23-77E867136542}" srcOrd="10" destOrd="0" presId="urn:microsoft.com/office/officeart/2005/8/layout/vList6"/>
    <dgm:cxn modelId="{9AD2CECF-241C-4985-82FA-C80FCF233DAB}" type="presParOf" srcId="{49DEBC1A-E0EA-436C-BC23-77E867136542}" destId="{A205E9C1-ED69-4A47-AAFF-B1923B97B13C}" srcOrd="0" destOrd="0" presId="urn:microsoft.com/office/officeart/2005/8/layout/vList6"/>
    <dgm:cxn modelId="{7935E6EC-2A26-4027-9E83-1D4AB1E74E3A}" type="presParOf" srcId="{49DEBC1A-E0EA-436C-BC23-77E867136542}" destId="{712A4B51-F82F-420F-8102-393ABC55B75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72FCA8-7AA6-4696-B826-D3B732EB12E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F84C32-365D-4706-BB1D-89FD258DEA64}">
      <dgm:prSet phldrT="[Текст]" custT="1"/>
      <dgm:spPr/>
      <dgm:t>
        <a:bodyPr/>
        <a:lstStyle/>
        <a:p>
          <a:pPr algn="l"/>
          <a:r>
            <a:rPr lang="ru-RU" sz="18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Формальное отношение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к проведению профилактических мероприятий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B6CAD4-5923-4D76-A926-F9BD5C86C7E1}" type="parTrans" cxnId="{BEE23EFE-A7BE-4370-87CA-39041A68BF66}">
      <dgm:prSet/>
      <dgm:spPr/>
      <dgm:t>
        <a:bodyPr/>
        <a:lstStyle/>
        <a:p>
          <a:endParaRPr lang="ru-RU"/>
        </a:p>
      </dgm:t>
    </dgm:pt>
    <dgm:pt modelId="{B1C67197-5DD4-411C-813A-8D551B304A79}" type="sibTrans" cxnId="{BEE23EFE-A7BE-4370-87CA-39041A68BF66}">
      <dgm:prSet/>
      <dgm:spPr/>
      <dgm:t>
        <a:bodyPr/>
        <a:lstStyle/>
        <a:p>
          <a:endParaRPr lang="ru-RU"/>
        </a:p>
      </dgm:t>
    </dgm:pt>
    <dgm:pt modelId="{307D5283-3C80-4CA4-8518-ABC57FEC2A59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Различное толкование</a:t>
          </a:r>
          <a:r>
            <a:rPr lang="ru-RU" sz="1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обязательных требований контролирующими органами</a:t>
          </a:r>
        </a:p>
      </dgm:t>
    </dgm:pt>
    <dgm:pt modelId="{A807F613-336B-4348-A3D4-8C49B03943BB}" type="parTrans" cxnId="{0763D1D9-1C5A-457C-8F03-6E58C39ECEEF}">
      <dgm:prSet/>
      <dgm:spPr/>
      <dgm:t>
        <a:bodyPr/>
        <a:lstStyle/>
        <a:p>
          <a:endParaRPr lang="ru-RU"/>
        </a:p>
      </dgm:t>
    </dgm:pt>
    <dgm:pt modelId="{AC6110E2-A9B8-4126-9D5A-3FAC62B9A798}" type="sibTrans" cxnId="{0763D1D9-1C5A-457C-8F03-6E58C39ECEEF}">
      <dgm:prSet/>
      <dgm:spPr/>
      <dgm:t>
        <a:bodyPr/>
        <a:lstStyle/>
        <a:p>
          <a:endParaRPr lang="ru-RU"/>
        </a:p>
      </dgm:t>
    </dgm:pt>
    <dgm:pt modelId="{9DE3792E-4CB4-497B-9780-AF2EAC251B3D}">
      <dgm:prSet custT="1"/>
      <dgm:spPr/>
      <dgm:t>
        <a:bodyPr/>
        <a:lstStyle/>
        <a:p>
          <a:pPr algn="l"/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Отсутствие легальной возможности органов власти  давать </a:t>
          </a:r>
          <a:r>
            <a:rPr lang="ru-RU" sz="18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официальные разъяснения</a:t>
          </a:r>
          <a:r>
            <a:rPr lang="ru-RU" sz="18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обязательных требований </a:t>
          </a:r>
        </a:p>
      </dgm:t>
    </dgm:pt>
    <dgm:pt modelId="{9EE3788A-5EC7-482E-BBCD-DEDB085B975E}" type="parTrans" cxnId="{257F225C-DE22-43A0-AD90-EE46EBEA95F7}">
      <dgm:prSet/>
      <dgm:spPr/>
      <dgm:t>
        <a:bodyPr/>
        <a:lstStyle/>
        <a:p>
          <a:endParaRPr lang="ru-RU"/>
        </a:p>
      </dgm:t>
    </dgm:pt>
    <dgm:pt modelId="{53C2FAE3-D837-44C4-9EDA-9FFF48AD7475}" type="sibTrans" cxnId="{257F225C-DE22-43A0-AD90-EE46EBEA95F7}">
      <dgm:prSet/>
      <dgm:spPr/>
      <dgm:t>
        <a:bodyPr/>
        <a:lstStyle/>
        <a:p>
          <a:endParaRPr lang="ru-RU"/>
        </a:p>
      </dgm:t>
    </dgm:pt>
    <dgm:pt modelId="{605A896B-E2AB-417F-8022-117469D1DE34}">
      <dgm:prSet custT="1"/>
      <dgm:spPr/>
      <dgm:t>
        <a:bodyPr/>
        <a:lstStyle/>
        <a:p>
          <a:pPr marL="0" marR="0" indent="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8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Неравное отношение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к хозяйствующим субъектам (для одних – профилактика, для других – проверка)</a:t>
          </a:r>
        </a:p>
      </dgm:t>
    </dgm:pt>
    <dgm:pt modelId="{F4EC47C1-CEB0-4BFF-B80C-459026A82DAB}" type="parTrans" cxnId="{E4F91DF4-3E89-4693-8E57-E234D65B40CD}">
      <dgm:prSet/>
      <dgm:spPr/>
      <dgm:t>
        <a:bodyPr/>
        <a:lstStyle/>
        <a:p>
          <a:endParaRPr lang="ru-RU"/>
        </a:p>
      </dgm:t>
    </dgm:pt>
    <dgm:pt modelId="{3D116B4F-69AE-45EF-A2C1-B546CEE9F09B}" type="sibTrans" cxnId="{E4F91DF4-3E89-4693-8E57-E234D65B40CD}">
      <dgm:prSet/>
      <dgm:spPr/>
      <dgm:t>
        <a:bodyPr/>
        <a:lstStyle/>
        <a:p>
          <a:endParaRPr lang="ru-RU"/>
        </a:p>
      </dgm:t>
    </dgm:pt>
    <dgm:pt modelId="{E5BEA9B2-B827-46C7-9306-CC4EB537183E}">
      <dgm:prSet custT="1"/>
      <dgm:spPr/>
      <dgm:t>
        <a:bodyPr/>
        <a:lstStyle/>
        <a:p>
          <a:pPr marL="0" marR="0" indent="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Расширение усмотрения органов власти расширяет и </a:t>
          </a:r>
          <a:r>
            <a:rPr lang="ru-RU" sz="18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риски злоупотребления</a:t>
          </a:r>
        </a:p>
      </dgm:t>
    </dgm:pt>
    <dgm:pt modelId="{EEF41DF9-091B-4416-93C8-939EEA15B725}" type="parTrans" cxnId="{50F74754-F10D-4356-AAB5-EEA07A4B11D1}">
      <dgm:prSet/>
      <dgm:spPr/>
      <dgm:t>
        <a:bodyPr/>
        <a:lstStyle/>
        <a:p>
          <a:endParaRPr lang="ru-RU"/>
        </a:p>
      </dgm:t>
    </dgm:pt>
    <dgm:pt modelId="{E8E09227-3A0E-4441-AF0A-51CED2ED289A}" type="sibTrans" cxnId="{50F74754-F10D-4356-AAB5-EEA07A4B11D1}">
      <dgm:prSet/>
      <dgm:spPr/>
      <dgm:t>
        <a:bodyPr/>
        <a:lstStyle/>
        <a:p>
          <a:endParaRPr lang="ru-RU"/>
        </a:p>
      </dgm:t>
    </dgm:pt>
    <dgm:pt modelId="{E601A96F-E794-4035-831C-BCF078B30A61}" type="pres">
      <dgm:prSet presAssocID="{3B72FCA8-7AA6-4696-B826-D3B732EB12E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B2923D4-DEFE-4828-9538-E3A3F533CF88}" type="pres">
      <dgm:prSet presAssocID="{3B72FCA8-7AA6-4696-B826-D3B732EB12E6}" presName="Name1" presStyleCnt="0"/>
      <dgm:spPr/>
    </dgm:pt>
    <dgm:pt modelId="{73F387E7-AB6C-4F3F-B256-1D5B6CFD2440}" type="pres">
      <dgm:prSet presAssocID="{3B72FCA8-7AA6-4696-B826-D3B732EB12E6}" presName="cycle" presStyleCnt="0"/>
      <dgm:spPr/>
    </dgm:pt>
    <dgm:pt modelId="{C6FF8D6C-01DA-436F-A759-CA0457975FDE}" type="pres">
      <dgm:prSet presAssocID="{3B72FCA8-7AA6-4696-B826-D3B732EB12E6}" presName="srcNode" presStyleLbl="node1" presStyleIdx="0" presStyleCnt="5"/>
      <dgm:spPr/>
    </dgm:pt>
    <dgm:pt modelId="{E57A4CD0-F088-482A-9D82-666457459DA8}" type="pres">
      <dgm:prSet presAssocID="{3B72FCA8-7AA6-4696-B826-D3B732EB12E6}" presName="conn" presStyleLbl="parChTrans1D2" presStyleIdx="0" presStyleCnt="1"/>
      <dgm:spPr/>
      <dgm:t>
        <a:bodyPr/>
        <a:lstStyle/>
        <a:p>
          <a:endParaRPr lang="ru-RU"/>
        </a:p>
      </dgm:t>
    </dgm:pt>
    <dgm:pt modelId="{22C63D1E-303B-4E48-9723-96C96FCF8F70}" type="pres">
      <dgm:prSet presAssocID="{3B72FCA8-7AA6-4696-B826-D3B732EB12E6}" presName="extraNode" presStyleLbl="node1" presStyleIdx="0" presStyleCnt="5"/>
      <dgm:spPr/>
    </dgm:pt>
    <dgm:pt modelId="{E2F60B88-BD0B-4EFF-BB36-961866D1E3DA}" type="pres">
      <dgm:prSet presAssocID="{3B72FCA8-7AA6-4696-B826-D3B732EB12E6}" presName="dstNode" presStyleLbl="node1" presStyleIdx="0" presStyleCnt="5"/>
      <dgm:spPr/>
    </dgm:pt>
    <dgm:pt modelId="{A5DD325F-E22D-4545-90DB-971214FC84E8}" type="pres">
      <dgm:prSet presAssocID="{72F84C32-365D-4706-BB1D-89FD258DEA64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24CAC7-070E-4E0A-B4EB-6CE084503C12}" type="pres">
      <dgm:prSet presAssocID="{72F84C32-365D-4706-BB1D-89FD258DEA64}" presName="accent_1" presStyleCnt="0"/>
      <dgm:spPr/>
    </dgm:pt>
    <dgm:pt modelId="{A8B49733-FB0E-40B0-ABCB-28BCF262A7FC}" type="pres">
      <dgm:prSet presAssocID="{72F84C32-365D-4706-BB1D-89FD258DEA64}" presName="accentRepeatNode" presStyleLbl="solidFgAcc1" presStyleIdx="0" presStyleCnt="5"/>
      <dgm:spPr/>
    </dgm:pt>
    <dgm:pt modelId="{55E91A44-7732-4854-9BEC-9D4BA25AC3DB}" type="pres">
      <dgm:prSet presAssocID="{307D5283-3C80-4CA4-8518-ABC57FEC2A59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2B9D7-1788-465A-8892-E9F3047768CE}" type="pres">
      <dgm:prSet presAssocID="{307D5283-3C80-4CA4-8518-ABC57FEC2A59}" presName="accent_2" presStyleCnt="0"/>
      <dgm:spPr/>
    </dgm:pt>
    <dgm:pt modelId="{BAD43D53-1DC0-46B3-AA72-D7405E9F7FFF}" type="pres">
      <dgm:prSet presAssocID="{307D5283-3C80-4CA4-8518-ABC57FEC2A59}" presName="accentRepeatNode" presStyleLbl="solidFgAcc1" presStyleIdx="1" presStyleCnt="5"/>
      <dgm:spPr/>
    </dgm:pt>
    <dgm:pt modelId="{FC5A61AD-4462-450F-9F98-F6129EBC92A3}" type="pres">
      <dgm:prSet presAssocID="{9DE3792E-4CB4-497B-9780-AF2EAC251B3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06C1C7-792F-4F1B-A28A-F2F8345AA485}" type="pres">
      <dgm:prSet presAssocID="{9DE3792E-4CB4-497B-9780-AF2EAC251B3D}" presName="accent_3" presStyleCnt="0"/>
      <dgm:spPr/>
    </dgm:pt>
    <dgm:pt modelId="{26EF454E-58B5-4A06-BADC-9F6943071DD4}" type="pres">
      <dgm:prSet presAssocID="{9DE3792E-4CB4-497B-9780-AF2EAC251B3D}" presName="accentRepeatNode" presStyleLbl="solidFgAcc1" presStyleIdx="2" presStyleCnt="5"/>
      <dgm:spPr/>
    </dgm:pt>
    <dgm:pt modelId="{778EE933-6D6B-4A8B-AB67-0CA6A8EB9AEC}" type="pres">
      <dgm:prSet presAssocID="{605A896B-E2AB-417F-8022-117469D1DE3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BE246B-989B-43EF-9278-E9987E2D31AC}" type="pres">
      <dgm:prSet presAssocID="{605A896B-E2AB-417F-8022-117469D1DE34}" presName="accent_4" presStyleCnt="0"/>
      <dgm:spPr/>
    </dgm:pt>
    <dgm:pt modelId="{459B4FA3-BB6D-42FB-8D9E-9CB3ECB690D7}" type="pres">
      <dgm:prSet presAssocID="{605A896B-E2AB-417F-8022-117469D1DE34}" presName="accentRepeatNode" presStyleLbl="solidFgAcc1" presStyleIdx="3" presStyleCnt="5"/>
      <dgm:spPr/>
    </dgm:pt>
    <dgm:pt modelId="{55E8EED1-9C7C-4262-A6B4-C5474E987625}" type="pres">
      <dgm:prSet presAssocID="{E5BEA9B2-B827-46C7-9306-CC4EB537183E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3CDF11-0058-411C-A98C-81F8EE156D8E}" type="pres">
      <dgm:prSet presAssocID="{E5BEA9B2-B827-46C7-9306-CC4EB537183E}" presName="accent_5" presStyleCnt="0"/>
      <dgm:spPr/>
    </dgm:pt>
    <dgm:pt modelId="{8B39197E-C167-4124-8004-5932F4CB1E0C}" type="pres">
      <dgm:prSet presAssocID="{E5BEA9B2-B827-46C7-9306-CC4EB537183E}" presName="accentRepeatNode" presStyleLbl="solidFgAcc1" presStyleIdx="4" presStyleCnt="5"/>
      <dgm:spPr/>
    </dgm:pt>
  </dgm:ptLst>
  <dgm:cxnLst>
    <dgm:cxn modelId="{257F225C-DE22-43A0-AD90-EE46EBEA95F7}" srcId="{3B72FCA8-7AA6-4696-B826-D3B732EB12E6}" destId="{9DE3792E-4CB4-497B-9780-AF2EAC251B3D}" srcOrd="2" destOrd="0" parTransId="{9EE3788A-5EC7-482E-BBCD-DEDB085B975E}" sibTransId="{53C2FAE3-D837-44C4-9EDA-9FFF48AD7475}"/>
    <dgm:cxn modelId="{8C79FAB0-3ADD-4D73-A609-07C02608D642}" type="presOf" srcId="{72F84C32-365D-4706-BB1D-89FD258DEA64}" destId="{A5DD325F-E22D-4545-90DB-971214FC84E8}" srcOrd="0" destOrd="0" presId="urn:microsoft.com/office/officeart/2008/layout/VerticalCurvedList"/>
    <dgm:cxn modelId="{E4F91DF4-3E89-4693-8E57-E234D65B40CD}" srcId="{3B72FCA8-7AA6-4696-B826-D3B732EB12E6}" destId="{605A896B-E2AB-417F-8022-117469D1DE34}" srcOrd="3" destOrd="0" parTransId="{F4EC47C1-CEB0-4BFF-B80C-459026A82DAB}" sibTransId="{3D116B4F-69AE-45EF-A2C1-B546CEE9F09B}"/>
    <dgm:cxn modelId="{7A752ABF-E2C7-463C-9DF7-4EF771C9F9FE}" type="presOf" srcId="{307D5283-3C80-4CA4-8518-ABC57FEC2A59}" destId="{55E91A44-7732-4854-9BEC-9D4BA25AC3DB}" srcOrd="0" destOrd="0" presId="urn:microsoft.com/office/officeart/2008/layout/VerticalCurvedList"/>
    <dgm:cxn modelId="{BEE23EFE-A7BE-4370-87CA-39041A68BF66}" srcId="{3B72FCA8-7AA6-4696-B826-D3B732EB12E6}" destId="{72F84C32-365D-4706-BB1D-89FD258DEA64}" srcOrd="0" destOrd="0" parTransId="{4EB6CAD4-5923-4D76-A926-F9BD5C86C7E1}" sibTransId="{B1C67197-5DD4-411C-813A-8D551B304A79}"/>
    <dgm:cxn modelId="{1629410E-E03A-4FC5-B5C3-5913945BE0E4}" type="presOf" srcId="{9DE3792E-4CB4-497B-9780-AF2EAC251B3D}" destId="{FC5A61AD-4462-450F-9F98-F6129EBC92A3}" srcOrd="0" destOrd="0" presId="urn:microsoft.com/office/officeart/2008/layout/VerticalCurvedList"/>
    <dgm:cxn modelId="{D00067D5-3B8B-4AB4-BE80-8451C252545E}" type="presOf" srcId="{3B72FCA8-7AA6-4696-B826-D3B732EB12E6}" destId="{E601A96F-E794-4035-831C-BCF078B30A61}" srcOrd="0" destOrd="0" presId="urn:microsoft.com/office/officeart/2008/layout/VerticalCurvedList"/>
    <dgm:cxn modelId="{ADBDA0EC-BE42-45E0-BE66-AE3521DEBF09}" type="presOf" srcId="{E5BEA9B2-B827-46C7-9306-CC4EB537183E}" destId="{55E8EED1-9C7C-4262-A6B4-C5474E987625}" srcOrd="0" destOrd="0" presId="urn:microsoft.com/office/officeart/2008/layout/VerticalCurvedList"/>
    <dgm:cxn modelId="{0763D1D9-1C5A-457C-8F03-6E58C39ECEEF}" srcId="{3B72FCA8-7AA6-4696-B826-D3B732EB12E6}" destId="{307D5283-3C80-4CA4-8518-ABC57FEC2A59}" srcOrd="1" destOrd="0" parTransId="{A807F613-336B-4348-A3D4-8C49B03943BB}" sibTransId="{AC6110E2-A9B8-4126-9D5A-3FAC62B9A798}"/>
    <dgm:cxn modelId="{50F74754-F10D-4356-AAB5-EEA07A4B11D1}" srcId="{3B72FCA8-7AA6-4696-B826-D3B732EB12E6}" destId="{E5BEA9B2-B827-46C7-9306-CC4EB537183E}" srcOrd="4" destOrd="0" parTransId="{EEF41DF9-091B-4416-93C8-939EEA15B725}" sibTransId="{E8E09227-3A0E-4441-AF0A-51CED2ED289A}"/>
    <dgm:cxn modelId="{B063714C-2F42-49B7-9BDB-C99BFF93273F}" type="presOf" srcId="{B1C67197-5DD4-411C-813A-8D551B304A79}" destId="{E57A4CD0-F088-482A-9D82-666457459DA8}" srcOrd="0" destOrd="0" presId="urn:microsoft.com/office/officeart/2008/layout/VerticalCurvedList"/>
    <dgm:cxn modelId="{2CEEF924-9988-4518-A5CA-9ADCE9BF4A19}" type="presOf" srcId="{605A896B-E2AB-417F-8022-117469D1DE34}" destId="{778EE933-6D6B-4A8B-AB67-0CA6A8EB9AEC}" srcOrd="0" destOrd="0" presId="urn:microsoft.com/office/officeart/2008/layout/VerticalCurvedList"/>
    <dgm:cxn modelId="{844561A9-4FD1-49D2-8E7E-276082A8C7B0}" type="presParOf" srcId="{E601A96F-E794-4035-831C-BCF078B30A61}" destId="{7B2923D4-DEFE-4828-9538-E3A3F533CF88}" srcOrd="0" destOrd="0" presId="urn:microsoft.com/office/officeart/2008/layout/VerticalCurvedList"/>
    <dgm:cxn modelId="{E9964CF5-538B-40C0-B1C2-6F5922D3A938}" type="presParOf" srcId="{7B2923D4-DEFE-4828-9538-E3A3F533CF88}" destId="{73F387E7-AB6C-4F3F-B256-1D5B6CFD2440}" srcOrd="0" destOrd="0" presId="urn:microsoft.com/office/officeart/2008/layout/VerticalCurvedList"/>
    <dgm:cxn modelId="{FBC33C5E-2A5F-4075-A8FB-5C3D959A0329}" type="presParOf" srcId="{73F387E7-AB6C-4F3F-B256-1D5B6CFD2440}" destId="{C6FF8D6C-01DA-436F-A759-CA0457975FDE}" srcOrd="0" destOrd="0" presId="urn:microsoft.com/office/officeart/2008/layout/VerticalCurvedList"/>
    <dgm:cxn modelId="{41A3BCEC-AB0F-473A-A502-4A6780426136}" type="presParOf" srcId="{73F387E7-AB6C-4F3F-B256-1D5B6CFD2440}" destId="{E57A4CD0-F088-482A-9D82-666457459DA8}" srcOrd="1" destOrd="0" presId="urn:microsoft.com/office/officeart/2008/layout/VerticalCurvedList"/>
    <dgm:cxn modelId="{0102191D-433D-421E-B665-1C325EE37FD9}" type="presParOf" srcId="{73F387E7-AB6C-4F3F-B256-1D5B6CFD2440}" destId="{22C63D1E-303B-4E48-9723-96C96FCF8F70}" srcOrd="2" destOrd="0" presId="urn:microsoft.com/office/officeart/2008/layout/VerticalCurvedList"/>
    <dgm:cxn modelId="{62327683-EDA0-47DF-A488-63283AB02C3B}" type="presParOf" srcId="{73F387E7-AB6C-4F3F-B256-1D5B6CFD2440}" destId="{E2F60B88-BD0B-4EFF-BB36-961866D1E3DA}" srcOrd="3" destOrd="0" presId="urn:microsoft.com/office/officeart/2008/layout/VerticalCurvedList"/>
    <dgm:cxn modelId="{58F2C57E-43B3-4A79-9563-8C96079C1872}" type="presParOf" srcId="{7B2923D4-DEFE-4828-9538-E3A3F533CF88}" destId="{A5DD325F-E22D-4545-90DB-971214FC84E8}" srcOrd="1" destOrd="0" presId="urn:microsoft.com/office/officeart/2008/layout/VerticalCurvedList"/>
    <dgm:cxn modelId="{622A35AB-9B23-4F58-B59D-0CA63A552F81}" type="presParOf" srcId="{7B2923D4-DEFE-4828-9538-E3A3F533CF88}" destId="{DD24CAC7-070E-4E0A-B4EB-6CE084503C12}" srcOrd="2" destOrd="0" presId="urn:microsoft.com/office/officeart/2008/layout/VerticalCurvedList"/>
    <dgm:cxn modelId="{D5585EC9-1523-4FD8-B772-F3CD4C5732EB}" type="presParOf" srcId="{DD24CAC7-070E-4E0A-B4EB-6CE084503C12}" destId="{A8B49733-FB0E-40B0-ABCB-28BCF262A7FC}" srcOrd="0" destOrd="0" presId="urn:microsoft.com/office/officeart/2008/layout/VerticalCurvedList"/>
    <dgm:cxn modelId="{A87ED009-C157-40F0-B49A-5D49044289CB}" type="presParOf" srcId="{7B2923D4-DEFE-4828-9538-E3A3F533CF88}" destId="{55E91A44-7732-4854-9BEC-9D4BA25AC3DB}" srcOrd="3" destOrd="0" presId="urn:microsoft.com/office/officeart/2008/layout/VerticalCurvedList"/>
    <dgm:cxn modelId="{60106B7D-ED49-42C6-AA68-3E7A020B5691}" type="presParOf" srcId="{7B2923D4-DEFE-4828-9538-E3A3F533CF88}" destId="{E622B9D7-1788-465A-8892-E9F3047768CE}" srcOrd="4" destOrd="0" presId="urn:microsoft.com/office/officeart/2008/layout/VerticalCurvedList"/>
    <dgm:cxn modelId="{FC47E0FC-33AF-43B7-AE60-2FD6AD3CD3B2}" type="presParOf" srcId="{E622B9D7-1788-465A-8892-E9F3047768CE}" destId="{BAD43D53-1DC0-46B3-AA72-D7405E9F7FFF}" srcOrd="0" destOrd="0" presId="urn:microsoft.com/office/officeart/2008/layout/VerticalCurvedList"/>
    <dgm:cxn modelId="{97B5D03C-1FF1-45D9-9651-CDFEB0D5AC20}" type="presParOf" srcId="{7B2923D4-DEFE-4828-9538-E3A3F533CF88}" destId="{FC5A61AD-4462-450F-9F98-F6129EBC92A3}" srcOrd="5" destOrd="0" presId="urn:microsoft.com/office/officeart/2008/layout/VerticalCurvedList"/>
    <dgm:cxn modelId="{473ED941-EE8E-47E1-8776-BBF2F2CBA243}" type="presParOf" srcId="{7B2923D4-DEFE-4828-9538-E3A3F533CF88}" destId="{1406C1C7-792F-4F1B-A28A-F2F8345AA485}" srcOrd="6" destOrd="0" presId="urn:microsoft.com/office/officeart/2008/layout/VerticalCurvedList"/>
    <dgm:cxn modelId="{69457E41-EFBA-4C49-BD10-5C004D2C42CF}" type="presParOf" srcId="{1406C1C7-792F-4F1B-A28A-F2F8345AA485}" destId="{26EF454E-58B5-4A06-BADC-9F6943071DD4}" srcOrd="0" destOrd="0" presId="urn:microsoft.com/office/officeart/2008/layout/VerticalCurvedList"/>
    <dgm:cxn modelId="{71A9CD99-E682-4112-ADEB-3A1267B37C43}" type="presParOf" srcId="{7B2923D4-DEFE-4828-9538-E3A3F533CF88}" destId="{778EE933-6D6B-4A8B-AB67-0CA6A8EB9AEC}" srcOrd="7" destOrd="0" presId="urn:microsoft.com/office/officeart/2008/layout/VerticalCurvedList"/>
    <dgm:cxn modelId="{C01470B1-2B03-4BF8-B348-0539C5CDB457}" type="presParOf" srcId="{7B2923D4-DEFE-4828-9538-E3A3F533CF88}" destId="{71BE246B-989B-43EF-9278-E9987E2D31AC}" srcOrd="8" destOrd="0" presId="urn:microsoft.com/office/officeart/2008/layout/VerticalCurvedList"/>
    <dgm:cxn modelId="{03DED5A9-424A-4516-9DC8-AF7EC2197D1E}" type="presParOf" srcId="{71BE246B-989B-43EF-9278-E9987E2D31AC}" destId="{459B4FA3-BB6D-42FB-8D9E-9CB3ECB690D7}" srcOrd="0" destOrd="0" presId="urn:microsoft.com/office/officeart/2008/layout/VerticalCurvedList"/>
    <dgm:cxn modelId="{E276F312-CDFE-4B7F-BB6A-145C6957F7A4}" type="presParOf" srcId="{7B2923D4-DEFE-4828-9538-E3A3F533CF88}" destId="{55E8EED1-9C7C-4262-A6B4-C5474E987625}" srcOrd="9" destOrd="0" presId="urn:microsoft.com/office/officeart/2008/layout/VerticalCurvedList"/>
    <dgm:cxn modelId="{935D149C-242F-4DFE-A2D5-27ED732294AC}" type="presParOf" srcId="{7B2923D4-DEFE-4828-9538-E3A3F533CF88}" destId="{1C3CDF11-0058-411C-A98C-81F8EE156D8E}" srcOrd="10" destOrd="0" presId="urn:microsoft.com/office/officeart/2008/layout/VerticalCurvedList"/>
    <dgm:cxn modelId="{9E48781C-A4A5-4DF5-BE6A-E8EC5DBFC9E9}" type="presParOf" srcId="{1C3CDF11-0058-411C-A98C-81F8EE156D8E}" destId="{8B39197E-C167-4124-8004-5932F4CB1E0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F280D9-8958-40A1-8D55-6C56B3679363}">
      <dsp:nvSpPr>
        <dsp:cNvPr id="0" name=""/>
        <dsp:cNvSpPr/>
      </dsp:nvSpPr>
      <dsp:spPr>
        <a:xfrm>
          <a:off x="839273" y="75635"/>
          <a:ext cx="6714653" cy="402568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69C80D-BF73-473A-9D49-4EE29A5A4208}">
      <dsp:nvSpPr>
        <dsp:cNvPr id="0" name=""/>
        <dsp:cNvSpPr/>
      </dsp:nvSpPr>
      <dsp:spPr>
        <a:xfrm>
          <a:off x="1731985" y="2850329"/>
          <a:ext cx="171796" cy="1717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9CB3B-FAE3-4C12-938F-D383EE048859}">
      <dsp:nvSpPr>
        <dsp:cNvPr id="0" name=""/>
        <dsp:cNvSpPr/>
      </dsp:nvSpPr>
      <dsp:spPr>
        <a:xfrm>
          <a:off x="1880775" y="2994362"/>
          <a:ext cx="1539558" cy="794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031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400"/>
            </a:spcAft>
          </a:pPr>
          <a:r>
            <a:rPr lang="ru-RU" sz="1600" b="1" u="none" kern="1200" dirty="0" smtClean="0">
              <a:solidFill>
                <a:srgbClr val="C00000"/>
              </a:solidFill>
              <a:latin typeface="+mj-lt"/>
            </a:rPr>
            <a:t>Опубликованы проекты докладов</a:t>
          </a:r>
          <a:endParaRPr lang="ru-RU" sz="1600" b="1" u="none" kern="1200" dirty="0">
            <a:latin typeface="+mj-lt"/>
          </a:endParaRPr>
        </a:p>
      </dsp:txBody>
      <dsp:txXfrm>
        <a:off x="1880775" y="2994362"/>
        <a:ext cx="1539558" cy="794671"/>
      </dsp:txXfrm>
    </dsp:sp>
    <dsp:sp modelId="{494BE727-97B1-4B54-805C-A12718C81914}">
      <dsp:nvSpPr>
        <dsp:cNvPr id="0" name=""/>
        <dsp:cNvSpPr/>
      </dsp:nvSpPr>
      <dsp:spPr>
        <a:xfrm>
          <a:off x="2915413" y="1942646"/>
          <a:ext cx="310554" cy="3105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91B30-EF68-492F-BEFD-ADE556AD8B37}">
      <dsp:nvSpPr>
        <dsp:cNvPr id="0" name=""/>
        <dsp:cNvSpPr/>
      </dsp:nvSpPr>
      <dsp:spPr>
        <a:xfrm>
          <a:off x="3210685" y="2211227"/>
          <a:ext cx="1585810" cy="1375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56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400"/>
            </a:spcAft>
          </a:pPr>
          <a:r>
            <a:rPr lang="ru-RU" sz="1600" b="1" u="none" kern="1200" dirty="0" smtClean="0">
              <a:solidFill>
                <a:srgbClr val="C00000"/>
              </a:solidFill>
              <a:latin typeface="+mj-lt"/>
            </a:rPr>
            <a:t>Опубликованы сами доклады,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400"/>
            </a:spcAft>
          </a:pPr>
          <a:r>
            <a:rPr lang="ru-RU" sz="1600" b="1" u="none" kern="1200" dirty="0" smtClean="0">
              <a:solidFill>
                <a:srgbClr val="C00000"/>
              </a:solidFill>
              <a:latin typeface="+mj-lt"/>
            </a:rPr>
            <a:t>разработан «чек-лист» для их оценки</a:t>
          </a:r>
          <a:endParaRPr lang="ru-RU" sz="1600" b="1" u="none" kern="1200" dirty="0" smtClean="0">
            <a:latin typeface="+mj-lt"/>
          </a:endParaRPr>
        </a:p>
      </dsp:txBody>
      <dsp:txXfrm>
        <a:off x="3210685" y="2211227"/>
        <a:ext cx="1585810" cy="1375774"/>
      </dsp:txXfrm>
    </dsp:sp>
    <dsp:sp modelId="{1AE360DA-3249-48F8-9C91-8C80397CDA24}">
      <dsp:nvSpPr>
        <dsp:cNvPr id="0" name=""/>
        <dsp:cNvSpPr/>
      </dsp:nvSpPr>
      <dsp:spPr>
        <a:xfrm>
          <a:off x="5072100" y="1044818"/>
          <a:ext cx="429490" cy="4294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9003D-D94C-4E41-B6DE-993253B0F11C}">
      <dsp:nvSpPr>
        <dsp:cNvPr id="0" name=""/>
        <dsp:cNvSpPr/>
      </dsp:nvSpPr>
      <dsp:spPr>
        <a:xfrm>
          <a:off x="5396861" y="1321831"/>
          <a:ext cx="1673902" cy="1719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78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none" kern="1200" dirty="0" smtClean="0">
              <a:solidFill>
                <a:srgbClr val="C00000"/>
              </a:solidFill>
              <a:latin typeface="+mj-lt"/>
            </a:rPr>
            <a:t>Проведена оценка полноты и качества опубликования докладов </a:t>
          </a:r>
          <a:endParaRPr lang="ru-RU" sz="1600" b="1" u="none" kern="1200" dirty="0">
            <a:solidFill>
              <a:srgbClr val="C00000"/>
            </a:solidFill>
            <a:latin typeface="+mj-lt"/>
          </a:endParaRPr>
        </a:p>
      </dsp:txBody>
      <dsp:txXfrm>
        <a:off x="5396861" y="1321831"/>
        <a:ext cx="1673902" cy="17193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27EF4-72EF-403F-911C-B5EE01697833}">
      <dsp:nvSpPr>
        <dsp:cNvPr id="0" name=""/>
        <dsp:cNvSpPr/>
      </dsp:nvSpPr>
      <dsp:spPr>
        <a:xfrm>
          <a:off x="3369974" y="474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Подготовлены методические рекомендации </a:t>
          </a:r>
          <a:b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проведению публичных мероприятий</a:t>
          </a:r>
          <a:endParaRPr lang="ru-RU" sz="16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75233"/>
        <a:ext cx="4830683" cy="448556"/>
      </dsp:txXfrm>
    </dsp:sp>
    <dsp:sp modelId="{89D62F97-DEA1-4B97-8FC2-C6C69C0D9A5B}">
      <dsp:nvSpPr>
        <dsp:cNvPr id="0" name=""/>
        <dsp:cNvSpPr/>
      </dsp:nvSpPr>
      <dsp:spPr>
        <a:xfrm>
          <a:off x="0" y="474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Февраль</a:t>
          </a:r>
          <a:endParaRPr lang="ru-RU" sz="16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29670"/>
        <a:ext cx="3311582" cy="539682"/>
      </dsp:txXfrm>
    </dsp:sp>
    <dsp:sp modelId="{562F6F6E-9D65-47E9-BCCA-A647F8478E2C}">
      <dsp:nvSpPr>
        <dsp:cNvPr id="0" name=""/>
        <dsp:cNvSpPr/>
      </dsp:nvSpPr>
      <dsp:spPr>
        <a:xfrm>
          <a:off x="3369974" y="658356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107223"/>
              <a:satOff val="2105"/>
              <a:lumOff val="-2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Утверждены планы-графики проведения публичных мероприятий 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733115"/>
        <a:ext cx="4830683" cy="448556"/>
      </dsp:txXfrm>
    </dsp:sp>
    <dsp:sp modelId="{5941E77A-BF5F-4DCD-B4BD-143043C4A039}">
      <dsp:nvSpPr>
        <dsp:cNvPr id="0" name=""/>
        <dsp:cNvSpPr/>
      </dsp:nvSpPr>
      <dsp:spPr>
        <a:xfrm>
          <a:off x="0" y="658356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Март</a:t>
          </a:r>
          <a:endParaRPr lang="ru-RU" sz="16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687552"/>
        <a:ext cx="3311582" cy="539682"/>
      </dsp:txXfrm>
    </dsp:sp>
    <dsp:sp modelId="{122E60CD-E2DD-4135-9E8E-C131CAF30ECB}">
      <dsp:nvSpPr>
        <dsp:cNvPr id="0" name=""/>
        <dsp:cNvSpPr/>
      </dsp:nvSpPr>
      <dsp:spPr>
        <a:xfrm>
          <a:off x="3369974" y="1316238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214445"/>
              <a:satOff val="4211"/>
              <a:lumOff val="-5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Опубликованы доклады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1390997"/>
        <a:ext cx="4830683" cy="448556"/>
      </dsp:txXfrm>
    </dsp:sp>
    <dsp:sp modelId="{FC9B0A0A-7CA6-47A2-863B-C27709234D4E}">
      <dsp:nvSpPr>
        <dsp:cNvPr id="0" name=""/>
        <dsp:cNvSpPr/>
      </dsp:nvSpPr>
      <dsp:spPr>
        <a:xfrm>
          <a:off x="0" y="1316238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Апрель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1345434"/>
        <a:ext cx="3311582" cy="539682"/>
      </dsp:txXfrm>
    </dsp:sp>
    <dsp:sp modelId="{CEDD7532-59B2-4FB4-B64B-57251F4F8053}">
      <dsp:nvSpPr>
        <dsp:cNvPr id="0" name=""/>
        <dsp:cNvSpPr/>
      </dsp:nvSpPr>
      <dsp:spPr>
        <a:xfrm>
          <a:off x="3369974" y="1974120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321668"/>
              <a:satOff val="6316"/>
              <a:lumOff val="-8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первая серия 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 мероприятий 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2048879"/>
        <a:ext cx="4830683" cy="448556"/>
      </dsp:txXfrm>
    </dsp:sp>
    <dsp:sp modelId="{1B39C109-EB52-410C-9F79-3C7AB300A758}">
      <dsp:nvSpPr>
        <dsp:cNvPr id="0" name=""/>
        <dsp:cNvSpPr/>
      </dsp:nvSpPr>
      <dsp:spPr>
        <a:xfrm>
          <a:off x="0" y="1974120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Май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2003316"/>
        <a:ext cx="3311582" cy="539682"/>
      </dsp:txXfrm>
    </dsp:sp>
    <dsp:sp modelId="{090261A4-7865-41BD-B99F-E62585FDBFB0}">
      <dsp:nvSpPr>
        <dsp:cNvPr id="0" name=""/>
        <dsp:cNvSpPr/>
      </dsp:nvSpPr>
      <dsp:spPr>
        <a:xfrm>
          <a:off x="3369974" y="2632002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428891"/>
              <a:satOff val="8422"/>
              <a:lumOff val="-11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вторая серия </a:t>
          </a:r>
          <a:r>
            <a:rPr lang="ru-RU" sz="160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мероприятий 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2706761"/>
        <a:ext cx="4830683" cy="448556"/>
      </dsp:txXfrm>
    </dsp:sp>
    <dsp:sp modelId="{2ADF4B95-1B2A-43D2-BC5D-CCE0038C7D80}">
      <dsp:nvSpPr>
        <dsp:cNvPr id="0" name=""/>
        <dsp:cNvSpPr/>
      </dsp:nvSpPr>
      <dsp:spPr>
        <a:xfrm>
          <a:off x="0" y="2632002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Август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2661198"/>
        <a:ext cx="3311582" cy="539682"/>
      </dsp:txXfrm>
    </dsp:sp>
    <dsp:sp modelId="{712A4B51-F82F-420F-8102-393ABC55B752}">
      <dsp:nvSpPr>
        <dsp:cNvPr id="0" name=""/>
        <dsp:cNvSpPr/>
      </dsp:nvSpPr>
      <dsp:spPr>
        <a:xfrm>
          <a:off x="3369974" y="3289883"/>
          <a:ext cx="5054961" cy="598074"/>
        </a:xfrm>
        <a:prstGeom prst="rightArrow">
          <a:avLst>
            <a:gd name="adj1" fmla="val 75000"/>
            <a:gd name="adj2" fmla="val 50000"/>
          </a:avLst>
        </a:prstGeom>
        <a:solidFill>
          <a:srgbClr val="F2F2F2"/>
        </a:solidFill>
        <a:ln w="25400" cap="flat" cmpd="sng" algn="ctr">
          <a:solidFill>
            <a:schemeClr val="accent3">
              <a:tint val="40000"/>
              <a:alpha val="90000"/>
              <a:hueOff val="536114"/>
              <a:satOff val="10527"/>
              <a:lumOff val="-14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Проведена </a:t>
          </a:r>
          <a:r>
            <a:rPr lang="ru-RU" sz="1600" b="1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третья серия</a:t>
          </a:r>
          <a:r>
            <a:rPr lang="ru-RU" sz="16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публичных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мероприятий 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69974" y="3364642"/>
        <a:ext cx="4830683" cy="448556"/>
      </dsp:txXfrm>
    </dsp:sp>
    <dsp:sp modelId="{A205E9C1-ED69-4A47-AAFF-B1923B97B13C}">
      <dsp:nvSpPr>
        <dsp:cNvPr id="0" name=""/>
        <dsp:cNvSpPr/>
      </dsp:nvSpPr>
      <dsp:spPr>
        <a:xfrm>
          <a:off x="0" y="3289883"/>
          <a:ext cx="3369974" cy="598074"/>
        </a:xfrm>
        <a:prstGeom prst="roundRect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Ноябрь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96" y="3319079"/>
        <a:ext cx="3311582" cy="5396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A4CD0-F088-482A-9D82-666457459DA8}">
      <dsp:nvSpPr>
        <dsp:cNvPr id="0" name=""/>
        <dsp:cNvSpPr/>
      </dsp:nvSpPr>
      <dsp:spPr>
        <a:xfrm>
          <a:off x="-6025070" y="-921917"/>
          <a:ext cx="7172426" cy="7172426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DD325F-E22D-4545-90DB-971214FC84E8}">
      <dsp:nvSpPr>
        <dsp:cNvPr id="0" name=""/>
        <dsp:cNvSpPr/>
      </dsp:nvSpPr>
      <dsp:spPr>
        <a:xfrm>
          <a:off x="501394" y="332930"/>
          <a:ext cx="7848382" cy="6662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sng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Формальное отношение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к проведению профилактических мероприятий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848382" cy="666287"/>
      </dsp:txXfrm>
    </dsp:sp>
    <dsp:sp modelId="{A8B49733-FB0E-40B0-ABCB-28BCF262A7FC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E91A44-7732-4854-9BEC-9D4BA25AC3DB}">
      <dsp:nvSpPr>
        <dsp:cNvPr id="0" name=""/>
        <dsp:cNvSpPr/>
      </dsp:nvSpPr>
      <dsp:spPr>
        <a:xfrm>
          <a:off x="978835" y="1332041"/>
          <a:ext cx="7370940" cy="6662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u="sng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Различное толкование</a:t>
          </a:r>
          <a:r>
            <a:rPr lang="ru-RU" sz="1800" b="1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обязательных требований контролирующими органами</a:t>
          </a:r>
        </a:p>
      </dsp:txBody>
      <dsp:txXfrm>
        <a:off x="978835" y="1332041"/>
        <a:ext cx="7370940" cy="666287"/>
      </dsp:txXfrm>
    </dsp:sp>
    <dsp:sp modelId="{BAD43D53-1DC0-46B3-AA72-D7405E9F7FFF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5A61AD-4462-450F-9F98-F6129EBC92A3}">
      <dsp:nvSpPr>
        <dsp:cNvPr id="0" name=""/>
        <dsp:cNvSpPr/>
      </dsp:nvSpPr>
      <dsp:spPr>
        <a:xfrm>
          <a:off x="1125372" y="2331151"/>
          <a:ext cx="7224404" cy="6662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Отсутствие легальной возможности органов власти  давать </a:t>
          </a:r>
          <a:r>
            <a:rPr lang="ru-RU" sz="1800" b="1" u="sng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официальные разъяснения</a:t>
          </a:r>
          <a:r>
            <a:rPr lang="ru-RU" sz="18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обязательных требований </a:t>
          </a:r>
        </a:p>
      </dsp:txBody>
      <dsp:txXfrm>
        <a:off x="1125372" y="2331151"/>
        <a:ext cx="7224404" cy="666287"/>
      </dsp:txXfrm>
    </dsp:sp>
    <dsp:sp modelId="{26EF454E-58B5-4A06-BADC-9F6943071DD4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EE933-6D6B-4A8B-AB67-0CA6A8EB9AEC}">
      <dsp:nvSpPr>
        <dsp:cNvPr id="0" name=""/>
        <dsp:cNvSpPr/>
      </dsp:nvSpPr>
      <dsp:spPr>
        <a:xfrm>
          <a:off x="978835" y="3330262"/>
          <a:ext cx="7370940" cy="6662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marL="0" marR="0" lvl="0" indent="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800" b="1" u="sng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Неравное отношение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к хозяйствующим субъектам (для одних – профилактика, для других – проверка)</a:t>
          </a:r>
        </a:p>
      </dsp:txBody>
      <dsp:txXfrm>
        <a:off x="978835" y="3330262"/>
        <a:ext cx="7370940" cy="666287"/>
      </dsp:txXfrm>
    </dsp:sp>
    <dsp:sp modelId="{459B4FA3-BB6D-42FB-8D9E-9CB3ECB690D7}">
      <dsp:nvSpPr>
        <dsp:cNvPr id="0" name=""/>
        <dsp:cNvSpPr/>
      </dsp:nvSpPr>
      <dsp:spPr>
        <a:xfrm>
          <a:off x="562406" y="3246976"/>
          <a:ext cx="832858" cy="83285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E8EED1-9C7C-4262-A6B4-C5474E987625}">
      <dsp:nvSpPr>
        <dsp:cNvPr id="0" name=""/>
        <dsp:cNvSpPr/>
      </dsp:nvSpPr>
      <dsp:spPr>
        <a:xfrm>
          <a:off x="501394" y="4329373"/>
          <a:ext cx="7848382" cy="6662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marL="0" marR="0" lvl="0" indent="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Расширение усмотрения органов власти расширяет и </a:t>
          </a:r>
          <a:r>
            <a:rPr lang="ru-RU" sz="1800" b="1" u="sng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риски злоупотребления</a:t>
          </a:r>
        </a:p>
      </dsp:txBody>
      <dsp:txXfrm>
        <a:off x="501394" y="4329373"/>
        <a:ext cx="7848382" cy="666287"/>
      </dsp:txXfrm>
    </dsp:sp>
    <dsp:sp modelId="{8B39197E-C167-4124-8004-5932F4CB1E0C}">
      <dsp:nvSpPr>
        <dsp:cNvPr id="0" name=""/>
        <dsp:cNvSpPr/>
      </dsp:nvSpPr>
      <dsp:spPr>
        <a:xfrm>
          <a:off x="84964" y="4246087"/>
          <a:ext cx="832858" cy="83285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50529" cy="497524"/>
          </a:xfrm>
          <a:prstGeom prst="rect">
            <a:avLst/>
          </a:prstGeom>
        </p:spPr>
        <p:txBody>
          <a:bodyPr vert="horz" lIns="92476" tIns="46237" rIns="92476" bIns="46237" rtlCol="0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093" y="0"/>
            <a:ext cx="2950529" cy="497524"/>
          </a:xfrm>
          <a:prstGeom prst="rect">
            <a:avLst/>
          </a:prstGeom>
        </p:spPr>
        <p:txBody>
          <a:bodyPr vert="horz" wrap="square" lIns="92476" tIns="46237" rIns="92476" bIns="4623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66D8613D-A84B-4F1A-AF73-B81E70114A16}" type="datetimeFigureOut">
              <a:rPr lang="en-US"/>
              <a:pPr>
                <a:defRPr/>
              </a:pPr>
              <a:t>2/15/2017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8" y="9440234"/>
            <a:ext cx="2950529" cy="497523"/>
          </a:xfrm>
          <a:prstGeom prst="rect">
            <a:avLst/>
          </a:prstGeom>
        </p:spPr>
        <p:txBody>
          <a:bodyPr vert="horz" lIns="92476" tIns="46237" rIns="92476" bIns="46237" rtlCol="0" anchor="b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093" y="9440234"/>
            <a:ext cx="2950529" cy="497523"/>
          </a:xfrm>
          <a:prstGeom prst="rect">
            <a:avLst/>
          </a:prstGeom>
        </p:spPr>
        <p:txBody>
          <a:bodyPr vert="horz" wrap="square" lIns="92476" tIns="46237" rIns="92476" bIns="4623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AA7D768-EF0F-43D8-910C-206A2A57C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9238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50529" cy="497524"/>
          </a:xfrm>
          <a:prstGeom prst="rect">
            <a:avLst/>
          </a:prstGeom>
        </p:spPr>
        <p:txBody>
          <a:bodyPr vert="horz" lIns="92456" tIns="46225" rIns="92456" bIns="4622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5093" y="0"/>
            <a:ext cx="2950529" cy="497524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C6310E9E-1378-44D5-9648-917E09007CD1}" type="datetimeFigureOut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56" tIns="46225" rIns="92456" bIns="4622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408" y="4720908"/>
            <a:ext cx="5446396" cy="4472941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8" y="9440234"/>
            <a:ext cx="2950529" cy="497523"/>
          </a:xfrm>
          <a:prstGeom prst="rect">
            <a:avLst/>
          </a:prstGeom>
        </p:spPr>
        <p:txBody>
          <a:bodyPr vert="horz" lIns="92456" tIns="46225" rIns="92456" bIns="4622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5093" y="9440234"/>
            <a:ext cx="2950529" cy="497523"/>
          </a:xfrm>
          <a:prstGeom prst="rect">
            <a:avLst/>
          </a:prstGeom>
        </p:spPr>
        <p:txBody>
          <a:bodyPr vert="horz" wrap="square" lIns="92456" tIns="46225" rIns="92456" bIns="4622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05E669F-901F-4AA8-A034-A187F30AF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040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94113" y="9522853"/>
            <a:ext cx="2979920" cy="50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94113" y="9522853"/>
            <a:ext cx="2979920" cy="50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9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90750" y="1911350"/>
            <a:ext cx="2579688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a typeface="+mn-ea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547664" y="2996952"/>
            <a:ext cx="7272808" cy="936104"/>
          </a:xfrm>
          <a:prstGeom prst="rect">
            <a:avLst/>
          </a:prstGeom>
        </p:spPr>
        <p:txBody>
          <a:bodyPr/>
          <a:lstStyle>
            <a:lvl1pPr algn="l">
              <a:defRPr sz="3200" b="1" i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1547664" y="6309320"/>
            <a:ext cx="3240087" cy="215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654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448348-5A90-447F-9964-514B4FA69FB3}" type="datetime1">
              <a:rPr lang="ru-RU" smtClean="0"/>
              <a:t>15.02.2017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3E14907-CDCF-4BB4-B242-144457696E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1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95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1299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лайд общ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238021"/>
            <a:ext cx="8281614" cy="743054"/>
          </a:xfrm>
          <a:prstGeom prst="rect">
            <a:avLst/>
          </a:prstGeom>
        </p:spPr>
        <p:txBody>
          <a:bodyPr anchor="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1"/>
          </p:nvPr>
        </p:nvSpPr>
        <p:spPr>
          <a:xfrm>
            <a:off x="468313" y="1268413"/>
            <a:ext cx="8424862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791325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97C8CA4-3729-4C42-95FB-34CC1D11A9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914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2150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628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0180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3236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406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1034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62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A904B413-A22A-4ABA-97B6-02F8BC073672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AAEAF8B-49FC-4746-AF57-C15706038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301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335067E3-2DDC-4DD2-8F42-112F965F9257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DE67D1A-C973-4E26-9355-5C9973DD74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53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5520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980823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29334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38605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588131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0322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95514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9286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314E29F-F0F9-4390-9355-7A5CFEC36C25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890E39F-BEE4-4DF3-A938-1E271AC4B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969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CEC7AF3-09CF-4132-8BB6-757A72D2714C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08D48B-0855-4962-907F-F41AF7E0B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87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5425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00" y="115200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31418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258900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0258984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298877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55796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027496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58023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DD389C75-727C-46C2-930E-D44D377D6BF9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6366AC-7A67-4C39-B0EB-8C0D430B3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9627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86DED98-7B89-4F78-ABFC-D44172713750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F672F80-271F-417B-B3AE-9B9C83E5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5585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29216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52387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9578907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395352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6487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118244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4963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6F74FB6-828D-44AB-934B-D6797E8DCAFD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7FDC19D-D471-46DC-BCD0-C4627268F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5999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49E5D3F9-A911-479D-A42C-8F2C1EEF91AB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27C0BBB-086A-4118-868E-A90B1F83B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049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362570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76854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99981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26712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7600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949881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0355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F36576A-9C0E-4362-863B-0C8EA6B71C2B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746DBF0-5111-4DE4-B86C-2C59125702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9371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53DF490B-12B8-4D93-831C-92CC05CEF86A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74C0856-4E3A-4A34-9DF7-3A04C4C553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56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273693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043061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1264880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532135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8029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032434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73350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BF287B1-C1C6-46E6-8DB0-4B9457C1CAB9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8DB0586-D6E2-4AF4-9840-F49EA1DF9D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7543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9287CC5-A06F-488B-A55D-CFC3061B32A3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709516-8FA0-44E1-91CC-CAE294A48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8361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9883210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09957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142274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7908622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1582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9447763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7684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A587FB0-DBC5-4CE9-AD37-8EF76036B7C6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E94EC26-16CB-4659-8226-15892FF01C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26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85BCE6C-0D8F-4CEA-AD69-FEBB802A2474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7A7F537-02C4-4AD6-BCAF-10A103E586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75527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2112650" y="116632"/>
            <a:ext cx="6779304" cy="5760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 bwMode="gray">
          <a:xfrm>
            <a:off x="251520" y="1196753"/>
            <a:ext cx="8640960" cy="4896073"/>
          </a:xfrm>
          <a:prstGeom prst="rect">
            <a:avLst/>
          </a:prstGeo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26732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0022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022707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4843460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421915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5093535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5346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0222974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1093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54E2532-61EB-4D1F-BD53-4C6058E8E334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76249D1-5EEE-4007-90FD-17810FA1FF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5677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629398B-79E8-4E3A-AC91-D253A75815E6}" type="datetime1">
              <a:rPr lang="ru-RU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CCF7D6B-4116-40D2-A3E3-2824AD739C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8889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2257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691510"/>
      </p:ext>
    </p:extLst>
  </p:cSld>
  <p:clrMapOvr>
    <a:masterClrMapping/>
  </p:clrMapOvr>
  <p:hf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508823"/>
      </p:ext>
    </p:extLst>
  </p:cSld>
  <p:clrMapOvr>
    <a:masterClrMapping/>
  </p:clrMapOvr>
  <p:hf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660329"/>
      </p:ext>
    </p:extLst>
  </p:cSld>
  <p:clrMapOvr>
    <a:masterClrMapping/>
  </p:clrMapOvr>
  <p:hf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430811"/>
      </p:ext>
    </p:extLst>
  </p:cSld>
  <p:clrMapOvr>
    <a:masterClrMapping/>
  </p:clrMapOvr>
  <p:hf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E5D3F9-A911-479D-A42C-8F2C1EEF91AB}" type="datetime1">
              <a:rPr lang="ru-RU" smtClean="0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7C0BBB-086A-4118-868E-A90B1F83B5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23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F74FB6-828D-44AB-934B-D6797E8DCAFD}" type="datetime1">
              <a:rPr lang="ru-RU" smtClean="0"/>
              <a:pPr>
                <a:defRPr/>
              </a:pPr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FDC19D-D471-46DC-BCD0-C4627268F0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71180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60919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402375"/>
      </p:ext>
    </p:extLst>
  </p:cSld>
  <p:clrMapOvr>
    <a:masterClrMapping/>
  </p:clrMapOvr>
  <p:hf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59308"/>
      </p:ext>
    </p:extLst>
  </p:cSld>
  <p:clrMapOvr>
    <a:masterClrMapping/>
  </p:clrMapOvr>
  <p:hf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509570"/>
      </p:ext>
    </p:extLst>
  </p:cSld>
  <p:clrMapOvr>
    <a:masterClrMapping/>
  </p:clrMapOvr>
  <p:hf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48110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31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0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9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theme" Target="../theme/theme10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image" Target="../media/image4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40" r:id="rId1"/>
    <p:sldLayoutId id="2147486170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7D9885B3-25FA-4CA9-88B3-D19E6A7CFA4F}" type="slidenum">
              <a:rPr lang="ru-RU" sz="1200" smtClean="0">
                <a:solidFill>
                  <a:srgbClr val="7F7F7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6" r:id="rId1"/>
    <p:sldLayoutId id="2147486077" r:id="rId2"/>
    <p:sldLayoutId id="2147486078" r:id="rId3"/>
    <p:sldLayoutId id="2147486141" r:id="rId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50C21110-0CD8-4C05-952B-51710A5690A3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3075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9" r:id="rId1"/>
    <p:sldLayoutId id="2147486080" r:id="rId2"/>
    <p:sldLayoutId id="2147486081" r:id="rId3"/>
    <p:sldLayoutId id="2147486082" r:id="rId4"/>
    <p:sldLayoutId id="2147486083" r:id="rId5"/>
    <p:sldLayoutId id="2147486084" r:id="rId6"/>
    <p:sldLayoutId id="2147486085" r:id="rId7"/>
    <p:sldLayoutId id="2147486142" r:id="rId8"/>
    <p:sldLayoutId id="2147486143" r:id="rId9"/>
    <p:sldLayoutId id="2147486086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D4D41CA-ABAA-447F-A129-315D8870C136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4099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87" r:id="rId1"/>
    <p:sldLayoutId id="2147486088" r:id="rId2"/>
    <p:sldLayoutId id="2147486089" r:id="rId3"/>
    <p:sldLayoutId id="2147486090" r:id="rId4"/>
    <p:sldLayoutId id="2147486091" r:id="rId5"/>
    <p:sldLayoutId id="2147486092" r:id="rId6"/>
    <p:sldLayoutId id="2147486093" r:id="rId7"/>
    <p:sldLayoutId id="2147486144" r:id="rId8"/>
    <p:sldLayoutId id="2147486145" r:id="rId9"/>
    <p:sldLayoutId id="2147486094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6911C6-938F-4D17-A370-347D93F10A12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2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73075" y="917575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95" r:id="rId1"/>
    <p:sldLayoutId id="2147486096" r:id="rId2"/>
    <p:sldLayoutId id="2147486097" r:id="rId3"/>
    <p:sldLayoutId id="2147486098" r:id="rId4"/>
    <p:sldLayoutId id="2147486099" r:id="rId5"/>
    <p:sldLayoutId id="2147486100" r:id="rId6"/>
    <p:sldLayoutId id="2147486101" r:id="rId7"/>
    <p:sldLayoutId id="2147486146" r:id="rId8"/>
    <p:sldLayoutId id="2147486147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C557DC-9CEF-463B-A9CE-F133BF222624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6147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9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2" r:id="rId1"/>
    <p:sldLayoutId id="2147486103" r:id="rId2"/>
    <p:sldLayoutId id="2147486104" r:id="rId3"/>
    <p:sldLayoutId id="2147486105" r:id="rId4"/>
    <p:sldLayoutId id="2147486106" r:id="rId5"/>
    <p:sldLayoutId id="2147486107" r:id="rId6"/>
    <p:sldLayoutId id="2147486108" r:id="rId7"/>
    <p:sldLayoutId id="2147486148" r:id="rId8"/>
    <p:sldLayoutId id="2147486149" r:id="rId9"/>
    <p:sldLayoutId id="2147486171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BAF63228-EC5C-4CBB-86B9-C836A4EB88DE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7171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9" r:id="rId1"/>
    <p:sldLayoutId id="2147486110" r:id="rId2"/>
    <p:sldLayoutId id="2147486111" r:id="rId3"/>
    <p:sldLayoutId id="2147486112" r:id="rId4"/>
    <p:sldLayoutId id="2147486113" r:id="rId5"/>
    <p:sldLayoutId id="2147486114" r:id="rId6"/>
    <p:sldLayoutId id="2147486115" r:id="rId7"/>
    <p:sldLayoutId id="2147486150" r:id="rId8"/>
    <p:sldLayoutId id="2147486151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3B61469-2731-4A48-9270-46F2658E6435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8195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7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16" r:id="rId1"/>
    <p:sldLayoutId id="2147486117" r:id="rId2"/>
    <p:sldLayoutId id="2147486118" r:id="rId3"/>
    <p:sldLayoutId id="2147486119" r:id="rId4"/>
    <p:sldLayoutId id="2147486120" r:id="rId5"/>
    <p:sldLayoutId id="2147486121" r:id="rId6"/>
    <p:sldLayoutId id="2147486122" r:id="rId7"/>
    <p:sldLayoutId id="2147486152" r:id="rId8"/>
    <p:sldLayoutId id="2147486153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E82BFE31-8D5B-4F3E-B62B-FC3AE0FFF9CD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9219" name="Рисунок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3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23" r:id="rId1"/>
    <p:sldLayoutId id="2147486124" r:id="rId2"/>
    <p:sldLayoutId id="2147486125" r:id="rId3"/>
    <p:sldLayoutId id="2147486126" r:id="rId4"/>
    <p:sldLayoutId id="2147486127" r:id="rId5"/>
    <p:sldLayoutId id="2147486128" r:id="rId6"/>
    <p:sldLayoutId id="2147486129" r:id="rId7"/>
    <p:sldLayoutId id="2147486154" r:id="rId8"/>
    <p:sldLayoutId id="2147486155" r:id="rId9"/>
    <p:sldLayoutId id="2147486130" r:id="rId10"/>
    <p:sldLayoutId id="214748613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6A35C446-DD4D-4C30-B15F-4A5F54D59A0A}" type="slidenum">
              <a:rPr lang="ru-RU" alt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alt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10243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32" r:id="rId1"/>
    <p:sldLayoutId id="2147486133" r:id="rId2"/>
    <p:sldLayoutId id="2147486134" r:id="rId3"/>
    <p:sldLayoutId id="2147486135" r:id="rId4"/>
    <p:sldLayoutId id="2147486136" r:id="rId5"/>
    <p:sldLayoutId id="2147486137" r:id="rId6"/>
    <p:sldLayoutId id="2147486138" r:id="rId7"/>
    <p:sldLayoutId id="2147486156" r:id="rId8"/>
    <p:sldLayoutId id="2147486157" r:id="rId9"/>
    <p:sldLayoutId id="2147486139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D8870-E336-4D5A-8CF4-8DCA69BC3415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6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173" r:id="rId1"/>
    <p:sldLayoutId id="2147486174" r:id="rId2"/>
    <p:sldLayoutId id="2147486175" r:id="rId3"/>
    <p:sldLayoutId id="2147486176" r:id="rId4"/>
    <p:sldLayoutId id="2147486177" r:id="rId5"/>
    <p:sldLayoutId id="2147486178" r:id="rId6"/>
    <p:sldLayoutId id="2147486179" r:id="rId7"/>
    <p:sldLayoutId id="2147486180" r:id="rId8"/>
    <p:sldLayoutId id="2147486181" r:id="rId9"/>
    <p:sldLayoutId id="2147486182" r:id="rId10"/>
    <p:sldLayoutId id="21474861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8619" y="1628800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  <a:t>Приоритетный проект </a:t>
            </a:r>
            <a:b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  <a:t>«Внедрение системы комплексной профилактики нарушений </a:t>
            </a:r>
            <a:r>
              <a:rPr lang="ru-RU" sz="32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обязательных </a:t>
            </a:r>
            <a: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  <a:t>требований»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6816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69" y="-189471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26064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Цель </a:t>
            </a:r>
            <a:r>
              <a:rPr lang="ru-RU" sz="2800" b="1" dirty="0">
                <a:solidFill>
                  <a:srgbClr val="002060"/>
                </a:solidFill>
              </a:rPr>
              <a:t>проекта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25337" y="1052736"/>
            <a:ext cx="8401050" cy="1231900"/>
            <a:chOff x="116383" y="1268760"/>
            <a:chExt cx="8401050" cy="1231900"/>
          </a:xfrm>
        </p:grpSpPr>
        <p:pic>
          <p:nvPicPr>
            <p:cNvPr id="1026" name="Picture 2" descr="F:\проект Реформа КНД\Калининград\Материалы для презентации\Шаблон презентаций\Цель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383" y="1268760"/>
              <a:ext cx="8401050" cy="1231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1860537" y="1304368"/>
              <a:ext cx="66247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Переориентация контрольно-надзорной деятельности государства исключительно с задач выявления уже причиненного вреда и наказания виновных лиц на:</a:t>
              </a: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60582" y="2369406"/>
            <a:ext cx="8342171" cy="3304499"/>
            <a:chOff x="395536" y="2708920"/>
            <a:chExt cx="8342171" cy="3304499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395536" y="2708920"/>
              <a:ext cx="8342171" cy="3304499"/>
              <a:chOff x="395536" y="2708920"/>
              <a:chExt cx="8342171" cy="3304499"/>
            </a:xfrm>
          </p:grpSpPr>
          <p:grpSp>
            <p:nvGrpSpPr>
              <p:cNvPr id="37" name="Группа 36"/>
              <p:cNvGrpSpPr/>
              <p:nvPr/>
            </p:nvGrpSpPr>
            <p:grpSpPr>
              <a:xfrm>
                <a:off x="1331640" y="2834280"/>
                <a:ext cx="6175273" cy="3179139"/>
                <a:chOff x="856159" y="4254765"/>
                <a:chExt cx="6423814" cy="2688156"/>
              </a:xfrm>
            </p:grpSpPr>
            <p:cxnSp>
              <p:nvCxnSpPr>
                <p:cNvPr id="41" name="Прямая соединительная линия 40"/>
                <p:cNvCxnSpPr/>
                <p:nvPr/>
              </p:nvCxnSpPr>
              <p:spPr>
                <a:xfrm flipH="1">
                  <a:off x="928159" y="4254765"/>
                  <a:ext cx="19049" cy="2688156"/>
                </a:xfrm>
                <a:prstGeom prst="line">
                  <a:avLst/>
                </a:prstGeom>
                <a:ln w="28575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2" name="Группа 41"/>
                <p:cNvGrpSpPr/>
                <p:nvPr/>
              </p:nvGrpSpPr>
              <p:grpSpPr>
                <a:xfrm>
                  <a:off x="865721" y="4430039"/>
                  <a:ext cx="294899" cy="144000"/>
                  <a:chOff x="865721" y="4605413"/>
                  <a:chExt cx="294899" cy="144000"/>
                </a:xfrm>
              </p:grpSpPr>
              <p:cxnSp>
                <p:nvCxnSpPr>
                  <p:cNvPr id="56" name="Прямая соединительная линия 55"/>
                  <p:cNvCxnSpPr/>
                  <p:nvPr/>
                </p:nvCxnSpPr>
                <p:spPr>
                  <a:xfrm>
                    <a:off x="956771" y="4677413"/>
                    <a:ext cx="203849" cy="0"/>
                  </a:xfrm>
                  <a:prstGeom prst="line">
                    <a:avLst/>
                  </a:prstGeom>
                  <a:ln w="28575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7" name="Овал 56"/>
                  <p:cNvSpPr/>
                  <p:nvPr/>
                </p:nvSpPr>
                <p:spPr>
                  <a:xfrm>
                    <a:off x="865721" y="4605413"/>
                    <a:ext cx="144000" cy="144000"/>
                  </a:xfrm>
                  <a:prstGeom prst="ellipse">
                    <a:avLst/>
                  </a:prstGeom>
                  <a:solidFill>
                    <a:schemeClr val="accent1">
                      <a:lumMod val="50000"/>
                    </a:schemeClr>
                  </a:solidFill>
                  <a:ln w="285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43" name="Группа 42"/>
                <p:cNvGrpSpPr/>
                <p:nvPr/>
              </p:nvGrpSpPr>
              <p:grpSpPr>
                <a:xfrm>
                  <a:off x="865721" y="5035242"/>
                  <a:ext cx="4255939" cy="286268"/>
                  <a:chOff x="865721" y="5157192"/>
                  <a:chExt cx="4255939" cy="286268"/>
                </a:xfrm>
              </p:grpSpPr>
              <p:sp>
                <p:nvSpPr>
                  <p:cNvPr id="52" name="Прямоугольник 51"/>
                  <p:cNvSpPr/>
                  <p:nvPr/>
                </p:nvSpPr>
                <p:spPr>
                  <a:xfrm>
                    <a:off x="1126349" y="5157192"/>
                    <a:ext cx="3995311" cy="28626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ru-RU" sz="1600" b="1" u="sng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Сервисную </a:t>
                    </a:r>
                    <a:r>
                      <a:rPr lang="ru-RU" sz="1600" b="1" u="sng" dirty="0">
                        <a:solidFill>
                          <a:schemeClr val="tx2">
                            <a:lumMod val="50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модель </a:t>
                    </a:r>
                    <a:r>
                      <a: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взаимодействия</a:t>
                    </a:r>
                    <a:endParaRPr lang="ru-RU" sz="1400" b="1" dirty="0">
                      <a:solidFill>
                        <a:schemeClr val="accent1">
                          <a:lumMod val="75000"/>
                        </a:schemeClr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endParaRPr>
                  </a:p>
                </p:txBody>
              </p:sp>
              <p:cxnSp>
                <p:nvCxnSpPr>
                  <p:cNvPr id="53" name="Прямая соединительная линия 52"/>
                  <p:cNvCxnSpPr/>
                  <p:nvPr/>
                </p:nvCxnSpPr>
                <p:spPr>
                  <a:xfrm>
                    <a:off x="956771" y="5320286"/>
                    <a:ext cx="203849" cy="0"/>
                  </a:xfrm>
                  <a:prstGeom prst="line">
                    <a:avLst/>
                  </a:prstGeom>
                  <a:ln w="28575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4" name="Овал 53"/>
                  <p:cNvSpPr/>
                  <p:nvPr/>
                </p:nvSpPr>
                <p:spPr>
                  <a:xfrm>
                    <a:off x="865721" y="5248286"/>
                    <a:ext cx="144000" cy="144000"/>
                  </a:xfrm>
                  <a:prstGeom prst="ellipse">
                    <a:avLst/>
                  </a:prstGeom>
                  <a:solidFill>
                    <a:schemeClr val="accent1">
                      <a:lumMod val="50000"/>
                    </a:schemeClr>
                  </a:solidFill>
                  <a:ln w="285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44" name="Группа 43"/>
                <p:cNvGrpSpPr/>
                <p:nvPr/>
              </p:nvGrpSpPr>
              <p:grpSpPr>
                <a:xfrm>
                  <a:off x="865721" y="5591282"/>
                  <a:ext cx="6414252" cy="286268"/>
                  <a:chOff x="865721" y="5698509"/>
                  <a:chExt cx="6414252" cy="286268"/>
                </a:xfrm>
              </p:grpSpPr>
              <p:sp>
                <p:nvSpPr>
                  <p:cNvPr id="49" name="Прямоугольник 48"/>
                  <p:cNvSpPr/>
                  <p:nvPr/>
                </p:nvSpPr>
                <p:spPr>
                  <a:xfrm>
                    <a:off x="1162709" y="5698509"/>
                    <a:ext cx="6117264" cy="28626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ru-RU" sz="1600" b="1" u="sng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Предупреждение </a:t>
                    </a:r>
                    <a:r>
                      <a: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нарушений обязательных требований</a:t>
                    </a:r>
                    <a:endParaRPr lang="ru-RU" sz="1400" dirty="0">
                      <a:solidFill>
                        <a:schemeClr val="accent1">
                          <a:lumMod val="75000"/>
                        </a:schemeClr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endParaRPr>
                  </a:p>
                </p:txBody>
              </p:sp>
              <p:cxnSp>
                <p:nvCxnSpPr>
                  <p:cNvPr id="50" name="Прямая соединительная линия 49"/>
                  <p:cNvCxnSpPr/>
                  <p:nvPr/>
                </p:nvCxnSpPr>
                <p:spPr>
                  <a:xfrm>
                    <a:off x="956771" y="5847073"/>
                    <a:ext cx="203849" cy="0"/>
                  </a:xfrm>
                  <a:prstGeom prst="line">
                    <a:avLst/>
                  </a:prstGeom>
                  <a:ln w="28575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1" name="Овал 50"/>
                  <p:cNvSpPr/>
                  <p:nvPr/>
                </p:nvSpPr>
                <p:spPr>
                  <a:xfrm>
                    <a:off x="865721" y="5775074"/>
                    <a:ext cx="144000" cy="144000"/>
                  </a:xfrm>
                  <a:prstGeom prst="ellipse">
                    <a:avLst/>
                  </a:prstGeom>
                  <a:solidFill>
                    <a:schemeClr val="accent1">
                      <a:lumMod val="50000"/>
                    </a:schemeClr>
                  </a:solidFill>
                  <a:ln w="285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45" name="Группа 44"/>
                <p:cNvGrpSpPr/>
                <p:nvPr/>
              </p:nvGrpSpPr>
              <p:grpSpPr>
                <a:xfrm>
                  <a:off x="856159" y="4358905"/>
                  <a:ext cx="4360160" cy="2104835"/>
                  <a:chOff x="865721" y="3951623"/>
                  <a:chExt cx="4360160" cy="2104835"/>
                </a:xfrm>
              </p:grpSpPr>
              <p:sp>
                <p:nvSpPr>
                  <p:cNvPr id="46" name="Прямоугольник 45"/>
                  <p:cNvSpPr/>
                  <p:nvPr/>
                </p:nvSpPr>
                <p:spPr>
                  <a:xfrm>
                    <a:off x="1193550" y="3951623"/>
                    <a:ext cx="4032331" cy="28626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ru-RU" sz="1600" b="1" u="sng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Предотвращение </a:t>
                    </a:r>
                    <a:r>
                      <a: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egoe UI" panose="020B0502040204020203" pitchFamily="34" charset="0"/>
                        <a:ea typeface="Segoe UI" panose="020B0502040204020203" pitchFamily="34" charset="0"/>
                        <a:cs typeface="Segoe UI" panose="020B0502040204020203" pitchFamily="34" charset="0"/>
                      </a:rPr>
                      <a:t>причинения вреда</a:t>
                    </a:r>
                    <a:endParaRPr lang="ru-RU" sz="1400" dirty="0">
                      <a:solidFill>
                        <a:schemeClr val="accent1">
                          <a:lumMod val="75000"/>
                        </a:schemeClr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endParaRPr>
                  </a:p>
                </p:txBody>
              </p:sp>
              <p:cxnSp>
                <p:nvCxnSpPr>
                  <p:cNvPr id="47" name="Прямая соединительная линия 46"/>
                  <p:cNvCxnSpPr/>
                  <p:nvPr/>
                </p:nvCxnSpPr>
                <p:spPr>
                  <a:xfrm>
                    <a:off x="956771" y="5984458"/>
                    <a:ext cx="203849" cy="0"/>
                  </a:xfrm>
                  <a:prstGeom prst="line">
                    <a:avLst/>
                  </a:prstGeom>
                  <a:ln w="28575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8" name="Овал 47"/>
                  <p:cNvSpPr/>
                  <p:nvPr/>
                </p:nvSpPr>
                <p:spPr>
                  <a:xfrm>
                    <a:off x="865721" y="5912458"/>
                    <a:ext cx="144000" cy="144000"/>
                  </a:xfrm>
                  <a:prstGeom prst="ellipse">
                    <a:avLst/>
                  </a:prstGeom>
                  <a:solidFill>
                    <a:schemeClr val="accent1">
                      <a:lumMod val="50000"/>
                    </a:schemeClr>
                  </a:solidFill>
                  <a:ln w="28575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395536" y="2708920"/>
                <a:ext cx="8342171" cy="0"/>
              </a:xfrm>
              <a:prstGeom prst="line">
                <a:avLst/>
              </a:prstGeom>
              <a:ln w="25400">
                <a:gradFill>
                  <a:gsLst>
                    <a:gs pos="0">
                      <a:schemeClr val="accent1">
                        <a:lumMod val="50000"/>
                        <a:lumOff val="50000"/>
                      </a:schemeClr>
                    </a:gs>
                    <a:gs pos="50000">
                      <a:schemeClr val="tx2">
                        <a:lumMod val="100000"/>
                      </a:schemeClr>
                    </a:gs>
                    <a:gs pos="100000">
                      <a:schemeClr val="accent1">
                        <a:lumMod val="50000"/>
                        <a:lumOff val="50000"/>
                      </a:schemeClr>
                    </a:gs>
                  </a:gsLst>
                  <a:lin ang="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TextBox 33"/>
            <p:cNvSpPr txBox="1"/>
            <p:nvPr/>
          </p:nvSpPr>
          <p:spPr>
            <a:xfrm>
              <a:off x="1582609" y="5069178"/>
              <a:ext cx="648072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u="sng" dirty="0">
                  <a:solidFill>
                    <a:schemeClr val="tx2">
                      <a:lumMod val="50000"/>
                    </a:schemeClr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Повышение информированности и компетентности </a:t>
              </a:r>
              <a:r>
                <a:rPr lang="ru-RU" sz="1600" b="1" dirty="0">
                  <a:solidFill>
                    <a:schemeClr val="accent1">
                      <a:lumMod val="75000"/>
                    </a:schemeClr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подконтрольных субъектов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8316416" y="6381328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1</a:t>
            </a:r>
            <a:endParaRPr lang="ru-RU" sz="16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4854" y="5877271"/>
            <a:ext cx="7848872" cy="6417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Изменение философии деятельности государственного контроля (надзора).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Добросовестный бизнес – не враг!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5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71400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4978" y="260648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План работ на 2017 </a:t>
            </a:r>
            <a:r>
              <a:rPr lang="ru-RU" sz="2400" b="1" dirty="0" smtClean="0">
                <a:solidFill>
                  <a:srgbClr val="002060"/>
                </a:solidFill>
              </a:rPr>
              <a:t>год. Слайд 1.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719048" y="2399555"/>
            <a:ext cx="3132872" cy="64633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just"/>
            <a:r>
              <a:rPr lang="ru-RU" sz="1400" b="1" u="sng" dirty="0" smtClean="0">
                <a:solidFill>
                  <a:srgbClr val="FF0000"/>
                </a:solidFill>
              </a:rPr>
              <a:t>Стандарт </a:t>
            </a:r>
            <a:r>
              <a:rPr lang="ru-RU" sz="1400" b="1" u="sng" dirty="0">
                <a:solidFill>
                  <a:srgbClr val="FF0000"/>
                </a:solidFill>
              </a:rPr>
              <a:t>комплексной профилактики  нарушений </a:t>
            </a:r>
            <a:r>
              <a:rPr lang="ru-RU" sz="1400" b="1" u="sng" dirty="0" smtClean="0">
                <a:solidFill>
                  <a:srgbClr val="FF0000"/>
                </a:solidFill>
              </a:rPr>
              <a:t>обязательных</a:t>
            </a: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4742313" y="3779745"/>
            <a:ext cx="3960440" cy="1077218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just"/>
            <a:r>
              <a:rPr lang="ru-RU" sz="1400" dirty="0"/>
              <a:t>Опубликованы для всех видов контроля (надзора) </a:t>
            </a:r>
            <a:r>
              <a:rPr lang="ru-RU" sz="1400" u="sng" dirty="0" smtClean="0">
                <a:solidFill>
                  <a:srgbClr val="FF0000"/>
                </a:solidFill>
              </a:rPr>
              <a:t>доклады </a:t>
            </a:r>
            <a:r>
              <a:rPr lang="ru-RU" sz="1400" u="sng" dirty="0">
                <a:solidFill>
                  <a:srgbClr val="FF0000"/>
                </a:solidFill>
              </a:rPr>
              <a:t>с руководством по соблюдению обязательных требований</a:t>
            </a:r>
            <a:r>
              <a:rPr lang="ru-RU" sz="1400" dirty="0"/>
              <a:t>, дающие разъяснения, какое поведение является правомерным</a:t>
            </a:r>
          </a:p>
        </p:txBody>
      </p:sp>
      <p:cxnSp>
        <p:nvCxnSpPr>
          <p:cNvPr id="103" name="Прямая соединительная линия 102"/>
          <p:cNvCxnSpPr/>
          <p:nvPr/>
        </p:nvCxnSpPr>
        <p:spPr>
          <a:xfrm>
            <a:off x="287464" y="1268760"/>
            <a:ext cx="8342171" cy="0"/>
          </a:xfrm>
          <a:prstGeom prst="line">
            <a:avLst/>
          </a:prstGeom>
          <a:ln w="25400">
            <a:gradFill>
              <a:gsLst>
                <a:gs pos="0">
                  <a:schemeClr val="accent1">
                    <a:lumMod val="50000"/>
                    <a:lumOff val="50000"/>
                  </a:schemeClr>
                </a:gs>
                <a:gs pos="50000">
                  <a:schemeClr val="tx2">
                    <a:lumMod val="100000"/>
                  </a:schemeClr>
                </a:gs>
                <a:gs pos="100000">
                  <a:schemeClr val="accent1">
                    <a:lumMod val="50000"/>
                    <a:lumOff val="5000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Прямоугольник 104"/>
          <p:cNvSpPr/>
          <p:nvPr/>
        </p:nvSpPr>
        <p:spPr>
          <a:xfrm>
            <a:off x="4716016" y="3003947"/>
            <a:ext cx="3960440" cy="64633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just"/>
            <a:r>
              <a:rPr lang="ru-RU" sz="1400" dirty="0"/>
              <a:t>Опубликованы для всех видов контроля (надзора</a:t>
            </a:r>
            <a:r>
              <a:rPr lang="ru-RU" sz="1400" dirty="0" smtClean="0"/>
              <a:t>) </a:t>
            </a:r>
            <a:r>
              <a:rPr lang="ru-RU" sz="1400" u="sng" dirty="0">
                <a:solidFill>
                  <a:srgbClr val="FF0000"/>
                </a:solidFill>
              </a:rPr>
              <a:t>доклады по правоприменительной практике</a:t>
            </a:r>
          </a:p>
        </p:txBody>
      </p:sp>
      <p:sp>
        <p:nvSpPr>
          <p:cNvPr id="106" name="Пятиугольник 105"/>
          <p:cNvSpPr/>
          <p:nvPr/>
        </p:nvSpPr>
        <p:spPr>
          <a:xfrm rot="10800000" flipH="1" flipV="1">
            <a:off x="287465" y="1484784"/>
            <a:ext cx="3276424" cy="504056"/>
          </a:xfrm>
          <a:prstGeom prst="homePlat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Минэкономразвития России</a:t>
            </a:r>
            <a:endParaRPr lang="ru-RU" sz="1600" b="1" dirty="0"/>
          </a:p>
        </p:txBody>
      </p:sp>
      <p:sp>
        <p:nvSpPr>
          <p:cNvPr id="107" name="Пятиугольник 106"/>
          <p:cNvSpPr/>
          <p:nvPr/>
        </p:nvSpPr>
        <p:spPr>
          <a:xfrm rot="10800000" flipV="1">
            <a:off x="4238099" y="1505069"/>
            <a:ext cx="4253557" cy="504056"/>
          </a:xfrm>
          <a:prstGeom prst="homePlate">
            <a:avLst/>
          </a:prstGeom>
          <a:solidFill>
            <a:srgbClr val="821625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Контрольно-надзорные органы – </a:t>
            </a:r>
            <a:br>
              <a:rPr lang="ru-RU" sz="16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участники проекта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73" y="2250240"/>
            <a:ext cx="569912" cy="5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55" y="4856963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54" y="3779745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55" y="3082322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700" y="2296833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316416" y="6381328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2</a:t>
            </a:r>
            <a:endParaRPr lang="ru-RU" sz="16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742313" y="5017472"/>
            <a:ext cx="3960440" cy="1292662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just"/>
            <a:r>
              <a:rPr lang="ru-RU" sz="1400" dirty="0" smtClean="0"/>
              <a:t>В </a:t>
            </a:r>
            <a:r>
              <a:rPr lang="ru-RU" sz="1400" dirty="0"/>
              <a:t>отношении </a:t>
            </a:r>
            <a:r>
              <a:rPr lang="ru-RU" sz="1400" dirty="0" smtClean="0"/>
              <a:t>отдельных видов </a:t>
            </a:r>
            <a:r>
              <a:rPr lang="ru-RU" sz="1400" dirty="0"/>
              <a:t>контроля (надзора) </a:t>
            </a:r>
            <a:r>
              <a:rPr lang="ru-RU" sz="1400" dirty="0" smtClean="0"/>
              <a:t>внедрен </a:t>
            </a:r>
            <a:r>
              <a:rPr lang="ru-RU" sz="1400" u="sng" dirty="0" smtClean="0">
                <a:solidFill>
                  <a:srgbClr val="FF0000"/>
                </a:solidFill>
              </a:rPr>
              <a:t>1-й уровень Стандарта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(в том числе механизм обучения </a:t>
            </a:r>
            <a:r>
              <a:rPr lang="ru-RU" sz="1400" dirty="0"/>
              <a:t>(</a:t>
            </a:r>
            <a:r>
              <a:rPr lang="ru-RU" sz="1400" dirty="0" smtClean="0"/>
              <a:t>самообучение) подконтрольных субъектов, включая использование чек-листов на базе «личного кабинета»)</a:t>
            </a:r>
            <a:endParaRPr lang="ru-RU" sz="1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716016" y="2381783"/>
            <a:ext cx="3986737" cy="430887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just"/>
            <a:r>
              <a:rPr lang="ru-RU" sz="1400" dirty="0"/>
              <a:t>Проведены ежеквартальные </a:t>
            </a:r>
            <a:r>
              <a:rPr lang="ru-RU" sz="1400" u="sng" dirty="0">
                <a:solidFill>
                  <a:srgbClr val="FF0000"/>
                </a:solidFill>
              </a:rPr>
              <a:t>публичные мероприятия </a:t>
            </a:r>
            <a:r>
              <a:rPr lang="ru-RU" sz="1400" dirty="0"/>
              <a:t>для подконтрольных субъектов</a:t>
            </a:r>
          </a:p>
        </p:txBody>
      </p:sp>
    </p:spTree>
    <p:extLst>
      <p:ext uri="{BB962C8B-B14F-4D97-AF65-F5344CB8AC3E}">
        <p14:creationId xmlns:p14="http://schemas.microsoft.com/office/powerpoint/2010/main" val="288626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71867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261601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План работ на 2017 год. Слайд 2.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309552" y="2420888"/>
            <a:ext cx="8393201" cy="4129716"/>
            <a:chOff x="251520" y="2052723"/>
            <a:chExt cx="9145016" cy="4777197"/>
          </a:xfrm>
        </p:grpSpPr>
        <p:graphicFrame>
          <p:nvGraphicFramePr>
            <p:cNvPr id="6" name="Объект 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4590727"/>
                </p:ext>
              </p:extLst>
            </p:nvPr>
          </p:nvGraphicFramePr>
          <p:xfrm>
            <a:off x="251520" y="2052723"/>
            <a:ext cx="9145016" cy="477719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764204" y="4481752"/>
              <a:ext cx="1872208" cy="4929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C00000"/>
                  </a:solidFill>
                  <a:latin typeface="+mj-lt"/>
                </a:rPr>
                <a:t>Март</a:t>
              </a:r>
              <a:endParaRPr lang="ru-RU" sz="2400" b="1" dirty="0">
                <a:solidFill>
                  <a:srgbClr val="C00000"/>
                </a:solidFill>
                <a:latin typeface="+mj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992825" y="3565413"/>
              <a:ext cx="1872208" cy="4929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C00000"/>
                  </a:solidFill>
                  <a:latin typeface="+mj-lt"/>
                </a:rPr>
                <a:t>Апрель</a:t>
              </a:r>
              <a:endParaRPr lang="ru-RU" sz="2400" b="1" dirty="0">
                <a:solidFill>
                  <a:srgbClr val="C00000"/>
                </a:solidFill>
                <a:latin typeface="+mj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60400" y="2574003"/>
              <a:ext cx="1872208" cy="4929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C00000"/>
                  </a:solidFill>
                  <a:latin typeface="+mj-lt"/>
                </a:rPr>
                <a:t>Май</a:t>
              </a:r>
              <a:endParaRPr lang="ru-RU" sz="2400" b="1" dirty="0">
                <a:solidFill>
                  <a:srgbClr val="C00000"/>
                </a:solidFill>
                <a:latin typeface="+mj-lt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1415218" y="995244"/>
            <a:ext cx="7321959" cy="147732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marL="400050" indent="-400050" algn="just">
              <a:buFont typeface="+mj-lt"/>
              <a:buAutoNum type="arabicPeriod"/>
            </a:pPr>
            <a:r>
              <a:rPr lang="ru-RU" sz="1500" b="1" dirty="0" smtClean="0"/>
              <a:t>Опубликованы </a:t>
            </a:r>
            <a:r>
              <a:rPr lang="ru-RU" sz="1500" b="1" dirty="0">
                <a:solidFill>
                  <a:srgbClr val="FF0000"/>
                </a:solidFill>
              </a:rPr>
              <a:t>доклады по правоприменительной </a:t>
            </a:r>
            <a:r>
              <a:rPr lang="ru-RU" sz="1500" b="1" dirty="0" smtClean="0">
                <a:solidFill>
                  <a:srgbClr val="FF0000"/>
                </a:solidFill>
              </a:rPr>
              <a:t>практике</a:t>
            </a:r>
            <a:r>
              <a:rPr lang="ru-RU" sz="1500" b="1" dirty="0" smtClean="0"/>
              <a:t> </a:t>
            </a:r>
            <a:r>
              <a:rPr lang="en-US" sz="1500" b="1" dirty="0" smtClean="0"/>
              <a:t>              </a:t>
            </a:r>
            <a:r>
              <a:rPr lang="ru-RU" sz="1500" b="1" i="1" dirty="0" smtClean="0"/>
              <a:t>(«</a:t>
            </a:r>
            <a:r>
              <a:rPr lang="ru-RU" sz="1500" b="1" i="1" dirty="0"/>
              <a:t>как делать нельзя</a:t>
            </a:r>
            <a:r>
              <a:rPr lang="ru-RU" sz="1500" b="1" i="1" dirty="0" smtClean="0"/>
              <a:t>»)</a:t>
            </a:r>
          </a:p>
          <a:p>
            <a:pPr marL="400050" indent="-400050" algn="just">
              <a:buFont typeface="+mj-lt"/>
              <a:buAutoNum type="arabicPeriod"/>
            </a:pPr>
            <a:r>
              <a:rPr lang="ru-RU" sz="1500" b="1" dirty="0"/>
              <a:t>Опубликованы </a:t>
            </a:r>
            <a:r>
              <a:rPr lang="ru-RU" sz="1500" b="1" dirty="0">
                <a:solidFill>
                  <a:srgbClr val="FF0000"/>
                </a:solidFill>
              </a:rPr>
              <a:t>доклады с руководством по соблюдению обязательных </a:t>
            </a:r>
            <a:r>
              <a:rPr lang="ru-RU" sz="1500" b="1" dirty="0" smtClean="0">
                <a:solidFill>
                  <a:srgbClr val="FF0000"/>
                </a:solidFill>
              </a:rPr>
              <a:t>требований</a:t>
            </a:r>
            <a:r>
              <a:rPr lang="ru-RU" sz="1500" b="1" dirty="0"/>
              <a:t> </a:t>
            </a:r>
            <a:r>
              <a:rPr lang="ru-RU" sz="1500" b="1" dirty="0" smtClean="0"/>
              <a:t>с разъяснением правомерного поведения для   подконтрольных лиц и новых </a:t>
            </a:r>
            <a:r>
              <a:rPr lang="ru-RU" sz="1500" b="1" dirty="0"/>
              <a:t>требований нормативных правовых актов </a:t>
            </a:r>
            <a:r>
              <a:rPr lang="ru-RU" sz="1500" b="1" i="1" dirty="0" smtClean="0"/>
              <a:t>(«</a:t>
            </a:r>
            <a:r>
              <a:rPr lang="ru-RU" sz="1500" b="1" i="1" dirty="0"/>
              <a:t>как делать нужно (можно</a:t>
            </a:r>
            <a:r>
              <a:rPr lang="ru-RU" sz="1500" b="1" i="1" dirty="0" smtClean="0"/>
              <a:t>)»)</a:t>
            </a:r>
            <a:endParaRPr lang="ru-RU" sz="1500" b="1" i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46" y="1052736"/>
            <a:ext cx="1094884" cy="88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316416" y="6381328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3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306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71867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3911" y="260648"/>
            <a:ext cx="5568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План работ на 2017 год. Слайд </a:t>
            </a:r>
            <a:r>
              <a:rPr lang="ru-RU" sz="2400" b="1" dirty="0" smtClean="0">
                <a:solidFill>
                  <a:srgbClr val="002060"/>
                </a:solidFill>
              </a:rPr>
              <a:t>3.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73841" y="1056571"/>
            <a:ext cx="7909853" cy="147732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US" sz="1500" b="1" dirty="0" smtClean="0">
                <a:solidFill>
                  <a:schemeClr val="bg2">
                    <a:lumMod val="25000"/>
                  </a:schemeClr>
                </a:solidFill>
              </a:rPr>
              <a:t>3</a:t>
            </a:r>
            <a:r>
              <a:rPr lang="ru-RU" sz="1500" b="1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ru-RU" sz="1500" b="1" dirty="0">
                <a:solidFill>
                  <a:schemeClr val="bg2">
                    <a:lumMod val="25000"/>
                  </a:schemeClr>
                </a:solidFill>
              </a:rPr>
              <a:t>Проведены ежеквартальные </a:t>
            </a:r>
            <a:r>
              <a:rPr lang="ru-RU" sz="1500" b="1" u="sng" dirty="0">
                <a:solidFill>
                  <a:srgbClr val="FF0000"/>
                </a:solidFill>
              </a:rPr>
              <a:t>публичные мероприятия</a:t>
            </a:r>
            <a:r>
              <a:rPr lang="ru-RU" sz="1500" b="1" dirty="0">
                <a:solidFill>
                  <a:schemeClr val="bg2">
                    <a:lumMod val="25000"/>
                  </a:schemeClr>
                </a:solidFill>
              </a:rPr>
              <a:t> для подконтрольных субъектов: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500" b="1" u="sng" dirty="0">
                <a:solidFill>
                  <a:srgbClr val="FF0000"/>
                </a:solidFill>
              </a:rPr>
              <a:t>с анализом</a:t>
            </a:r>
            <a:r>
              <a:rPr lang="ru-RU" sz="15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1500" b="1" dirty="0" smtClean="0">
                <a:solidFill>
                  <a:schemeClr val="bg2">
                    <a:lumMod val="25000"/>
                  </a:schemeClr>
                </a:solidFill>
              </a:rPr>
              <a:t>подготовленных докладов;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500" b="1" u="sng" dirty="0" smtClean="0">
                <a:solidFill>
                  <a:srgbClr val="FF0000"/>
                </a:solidFill>
              </a:rPr>
              <a:t>с вопросами от бизнеса</a:t>
            </a:r>
            <a:r>
              <a:rPr lang="ru-RU" sz="1500" b="1" dirty="0" smtClean="0">
                <a:solidFill>
                  <a:schemeClr val="bg2">
                    <a:lumMod val="25000"/>
                  </a:schemeClr>
                </a:solidFill>
              </a:rPr>
              <a:t> и ответами на них;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500" b="1" u="sng" dirty="0" smtClean="0">
                <a:solidFill>
                  <a:srgbClr val="FF0000"/>
                </a:solidFill>
              </a:rPr>
              <a:t>с </a:t>
            </a:r>
            <a:r>
              <a:rPr lang="ru-RU" sz="1500" b="1" u="sng" dirty="0">
                <a:solidFill>
                  <a:srgbClr val="FF0000"/>
                </a:solidFill>
              </a:rPr>
              <a:t>размещением результатов</a:t>
            </a:r>
            <a:r>
              <a:rPr lang="ru-RU" sz="1500" b="1" dirty="0">
                <a:solidFill>
                  <a:schemeClr val="bg2">
                    <a:lumMod val="25000"/>
                  </a:schemeClr>
                </a:solidFill>
              </a:rPr>
              <a:t> публичных мероприятий в сети «</a:t>
            </a:r>
            <a:r>
              <a:rPr lang="ru-RU" sz="1500" b="1" dirty="0" smtClean="0">
                <a:solidFill>
                  <a:schemeClr val="bg2">
                    <a:lumMod val="25000"/>
                  </a:schemeClr>
                </a:solidFill>
              </a:rPr>
              <a:t>Интернет», механизмом </a:t>
            </a:r>
            <a:r>
              <a:rPr lang="ru-RU" sz="1500" b="1" dirty="0">
                <a:solidFill>
                  <a:schemeClr val="bg2">
                    <a:lumMod val="25000"/>
                  </a:schemeClr>
                </a:solidFill>
              </a:rPr>
              <a:t>«обратной связи</a:t>
            </a:r>
            <a:r>
              <a:rPr lang="ru-RU" sz="1500" b="1" dirty="0" smtClean="0">
                <a:solidFill>
                  <a:schemeClr val="bg2">
                    <a:lumMod val="25000"/>
                  </a:schemeClr>
                </a:solidFill>
              </a:rPr>
              <a:t>» и доработкой по их итогам докладов</a:t>
            </a:r>
            <a:endParaRPr lang="ru-RU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8" y="988073"/>
            <a:ext cx="1094884" cy="881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8316416" y="6381328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4</a:t>
            </a:r>
            <a:endParaRPr lang="ru-RU" sz="1600" b="1" dirty="0"/>
          </a:p>
        </p:txBody>
      </p:sp>
      <p:graphicFrame>
        <p:nvGraphicFramePr>
          <p:cNvPr id="3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208783"/>
              </p:ext>
            </p:extLst>
          </p:nvPr>
        </p:nvGraphicFramePr>
        <p:xfrm>
          <a:off x="280505" y="2492895"/>
          <a:ext cx="8424936" cy="3888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67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71867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2606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План работ на 2018 – 2020 </a:t>
            </a:r>
            <a:r>
              <a:rPr lang="ru-RU" sz="2400" b="1" dirty="0" smtClean="0">
                <a:solidFill>
                  <a:srgbClr val="002060"/>
                </a:solidFill>
              </a:rPr>
              <a:t>гг.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62368" y="5089321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1671125" y="6021288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1672390" y="1445784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1672390" y="2351461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/>
          <p:cNvSpPr/>
          <p:nvPr/>
        </p:nvSpPr>
        <p:spPr>
          <a:xfrm>
            <a:off x="1663839" y="3299548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1672390" y="4221088"/>
            <a:ext cx="7128792" cy="648072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2004975" y="1104828"/>
            <a:ext cx="6796207" cy="681912"/>
            <a:chOff x="2004975" y="1104828"/>
            <a:chExt cx="6796207" cy="681912"/>
          </a:xfrm>
        </p:grpSpPr>
        <p:sp>
          <p:nvSpPr>
            <p:cNvPr id="63" name="Полилиния 62"/>
            <p:cNvSpPr/>
            <p:nvPr/>
          </p:nvSpPr>
          <p:spPr>
            <a:xfrm>
              <a:off x="2004975" y="1104828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>
                  <a:solidFill>
                    <a:srgbClr val="002060"/>
                  </a:solidFill>
                </a:rPr>
                <a:t>Проведена </a:t>
              </a:r>
              <a:r>
                <a:rPr lang="ru-RU" sz="1500" b="1" dirty="0">
                  <a:solidFill>
                    <a:srgbClr val="FF0000"/>
                  </a:solidFill>
                </a:rPr>
                <a:t>оценка эффективности и востребованности </a:t>
              </a:r>
              <a:r>
                <a:rPr lang="ru-RU" sz="1500" dirty="0">
                  <a:solidFill>
                    <a:srgbClr val="002060"/>
                  </a:solidFill>
                </a:rPr>
                <a:t>профилактических мероприятий</a:t>
              </a:r>
            </a:p>
          </p:txBody>
        </p:sp>
        <p:pic>
          <p:nvPicPr>
            <p:cNvPr id="64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4432" y="1158928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2004974" y="2010505"/>
            <a:ext cx="6796207" cy="681912"/>
            <a:chOff x="2003710" y="1958820"/>
            <a:chExt cx="6796207" cy="681912"/>
          </a:xfrm>
        </p:grpSpPr>
        <p:sp>
          <p:nvSpPr>
            <p:cNvPr id="65" name="Полилиния 64"/>
            <p:cNvSpPr/>
            <p:nvPr/>
          </p:nvSpPr>
          <p:spPr>
            <a:xfrm>
              <a:off x="2003710" y="1958820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>
                  <a:solidFill>
                    <a:srgbClr val="002060"/>
                  </a:solidFill>
                </a:rPr>
                <a:t>Профилактические </a:t>
              </a:r>
              <a:r>
                <a:rPr lang="ru-RU" sz="1500" b="1" dirty="0">
                  <a:solidFill>
                    <a:srgbClr val="FF0000"/>
                  </a:solidFill>
                </a:rPr>
                <a:t>мероприятия дифференцированы </a:t>
              </a:r>
              <a:r>
                <a:rPr lang="ru-RU" sz="1500" dirty="0">
                  <a:solidFill>
                    <a:srgbClr val="002060"/>
                  </a:solidFill>
                </a:rPr>
                <a:t>по категориям и типам подконтрольных субъектов</a:t>
              </a:r>
            </a:p>
          </p:txBody>
        </p:sp>
        <p:pic>
          <p:nvPicPr>
            <p:cNvPr id="66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2357" y="1994836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>
            <a:off x="2013556" y="3899148"/>
            <a:ext cx="6796207" cy="681912"/>
            <a:chOff x="2004975" y="2999533"/>
            <a:chExt cx="6796207" cy="681912"/>
          </a:xfrm>
        </p:grpSpPr>
        <p:sp>
          <p:nvSpPr>
            <p:cNvPr id="67" name="Полилиния 66"/>
            <p:cNvSpPr/>
            <p:nvPr/>
          </p:nvSpPr>
          <p:spPr>
            <a:xfrm>
              <a:off x="2004975" y="2999533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>
                  <a:solidFill>
                    <a:srgbClr val="002060"/>
                  </a:solidFill>
                </a:rPr>
                <a:t>Внедрены в полном объеме </a:t>
              </a:r>
              <a:r>
                <a:rPr lang="ru-RU" sz="1500" b="1" dirty="0" smtClean="0">
                  <a:solidFill>
                    <a:srgbClr val="FF0000"/>
                  </a:solidFill>
                </a:rPr>
                <a:t>механизмы обучения, </a:t>
              </a:r>
              <a:r>
                <a:rPr lang="ru-RU" sz="1500" dirty="0" smtClean="0">
                  <a:solidFill>
                    <a:schemeClr val="tx1"/>
                  </a:solidFill>
                </a:rPr>
                <a:t>в том числе «</a:t>
              </a:r>
              <a:r>
                <a:rPr lang="en-US" sz="1500" dirty="0">
                  <a:solidFill>
                    <a:schemeClr val="tx1"/>
                  </a:solidFill>
                </a:rPr>
                <a:t>on-line</a:t>
              </a:r>
              <a:r>
                <a:rPr lang="ru-RU" sz="1500" dirty="0" smtClean="0">
                  <a:solidFill>
                    <a:schemeClr val="tx1"/>
                  </a:solidFill>
                </a:rPr>
                <a:t>» курсы</a:t>
              </a:r>
              <a:r>
                <a:rPr lang="en-US" sz="1500" dirty="0" smtClean="0">
                  <a:solidFill>
                    <a:srgbClr val="002060"/>
                  </a:solidFill>
                </a:rPr>
                <a:t> </a:t>
              </a:r>
              <a:endParaRPr lang="ru-RU" sz="1500" b="1" dirty="0">
                <a:solidFill>
                  <a:srgbClr val="FF0000"/>
                </a:solidFill>
              </a:endParaRPr>
            </a:p>
          </p:txBody>
        </p:sp>
        <p:pic>
          <p:nvPicPr>
            <p:cNvPr id="68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21" y="3129990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9" name="Группа 68"/>
          <p:cNvGrpSpPr/>
          <p:nvPr/>
        </p:nvGrpSpPr>
        <p:grpSpPr>
          <a:xfrm>
            <a:off x="2018594" y="2941672"/>
            <a:ext cx="6796207" cy="681912"/>
            <a:chOff x="2004975" y="2838563"/>
            <a:chExt cx="6796207" cy="681912"/>
          </a:xfrm>
        </p:grpSpPr>
        <p:sp>
          <p:nvSpPr>
            <p:cNvPr id="70" name="Полилиния 69"/>
            <p:cNvSpPr/>
            <p:nvPr/>
          </p:nvSpPr>
          <p:spPr>
            <a:xfrm>
              <a:off x="2004975" y="2838563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 smtClean="0">
                  <a:solidFill>
                    <a:srgbClr val="002060"/>
                  </a:solidFill>
                </a:rPr>
                <a:t>Организовано </a:t>
              </a:r>
              <a:r>
                <a:rPr lang="ru-RU" sz="1500" b="1" dirty="0" smtClean="0">
                  <a:solidFill>
                    <a:srgbClr val="FF0000"/>
                  </a:solidFill>
                </a:rPr>
                <a:t>досудебное обжалование и консультирование</a:t>
              </a:r>
              <a:r>
                <a:rPr lang="ru-RU" sz="1500" dirty="0" smtClean="0">
                  <a:solidFill>
                    <a:srgbClr val="002060"/>
                  </a:solidFill>
                </a:rPr>
                <a:t>, в том числе в электронном виде</a:t>
              </a:r>
              <a:endParaRPr lang="ru-RU" sz="1500" b="1" dirty="0">
                <a:solidFill>
                  <a:srgbClr val="FF0000"/>
                </a:solidFill>
              </a:endParaRPr>
            </a:p>
          </p:txBody>
        </p:sp>
        <p:pic>
          <p:nvPicPr>
            <p:cNvPr id="71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0002" y="2958592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4" name="Группа 73"/>
          <p:cNvGrpSpPr/>
          <p:nvPr/>
        </p:nvGrpSpPr>
        <p:grpSpPr>
          <a:xfrm>
            <a:off x="2025650" y="4769806"/>
            <a:ext cx="6796207" cy="717976"/>
            <a:chOff x="2004975" y="2963469"/>
            <a:chExt cx="6796207" cy="717976"/>
          </a:xfrm>
        </p:grpSpPr>
        <p:sp>
          <p:nvSpPr>
            <p:cNvPr id="75" name="Полилиния 74"/>
            <p:cNvSpPr/>
            <p:nvPr/>
          </p:nvSpPr>
          <p:spPr>
            <a:xfrm>
              <a:off x="2004975" y="2999533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algn="just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>
                  <a:solidFill>
                    <a:srgbClr val="002060"/>
                  </a:solidFill>
                </a:rPr>
                <a:t>Внедрены в полном объеме </a:t>
              </a:r>
              <a:r>
                <a:rPr lang="ru-RU" sz="1500" b="1" dirty="0">
                  <a:solidFill>
                    <a:srgbClr val="FF0000"/>
                  </a:solidFill>
                </a:rPr>
                <a:t>механизмы самостоятельного определения </a:t>
              </a:r>
              <a:r>
                <a:rPr lang="ru-RU" sz="1500" dirty="0">
                  <a:solidFill>
                    <a:srgbClr val="002060"/>
                  </a:solidFill>
                </a:rPr>
                <a:t>подконтрольным субъектом перечней предъявляемых к нему обязательных требований </a:t>
              </a:r>
            </a:p>
          </p:txBody>
        </p:sp>
        <p:pic>
          <p:nvPicPr>
            <p:cNvPr id="76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621" y="2963469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7" name="Группа 76"/>
          <p:cNvGrpSpPr/>
          <p:nvPr/>
        </p:nvGrpSpPr>
        <p:grpSpPr>
          <a:xfrm>
            <a:off x="2018512" y="5676246"/>
            <a:ext cx="6796207" cy="681912"/>
            <a:chOff x="2004975" y="2999533"/>
            <a:chExt cx="6796207" cy="681912"/>
          </a:xfrm>
        </p:grpSpPr>
        <p:sp>
          <p:nvSpPr>
            <p:cNvPr id="78" name="Полилиния 77"/>
            <p:cNvSpPr/>
            <p:nvPr/>
          </p:nvSpPr>
          <p:spPr>
            <a:xfrm>
              <a:off x="2004975" y="2999533"/>
              <a:ext cx="6796207" cy="681912"/>
            </a:xfrm>
            <a:custGeom>
              <a:avLst/>
              <a:gdLst>
                <a:gd name="connsiteX0" fmla="*/ 0 w 6166103"/>
                <a:gd name="connsiteY0" fmla="*/ 113654 h 681912"/>
                <a:gd name="connsiteX1" fmla="*/ 113654 w 6166103"/>
                <a:gd name="connsiteY1" fmla="*/ 0 h 681912"/>
                <a:gd name="connsiteX2" fmla="*/ 6052449 w 6166103"/>
                <a:gd name="connsiteY2" fmla="*/ 0 h 681912"/>
                <a:gd name="connsiteX3" fmla="*/ 6166103 w 6166103"/>
                <a:gd name="connsiteY3" fmla="*/ 113654 h 681912"/>
                <a:gd name="connsiteX4" fmla="*/ 6166103 w 6166103"/>
                <a:gd name="connsiteY4" fmla="*/ 568258 h 681912"/>
                <a:gd name="connsiteX5" fmla="*/ 6052449 w 6166103"/>
                <a:gd name="connsiteY5" fmla="*/ 681912 h 681912"/>
                <a:gd name="connsiteX6" fmla="*/ 113654 w 6166103"/>
                <a:gd name="connsiteY6" fmla="*/ 681912 h 681912"/>
                <a:gd name="connsiteX7" fmla="*/ 0 w 6166103"/>
                <a:gd name="connsiteY7" fmla="*/ 568258 h 681912"/>
                <a:gd name="connsiteX8" fmla="*/ 0 w 6166103"/>
                <a:gd name="connsiteY8" fmla="*/ 113654 h 68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166103" h="681912">
                  <a:moveTo>
                    <a:pt x="0" y="113654"/>
                  </a:moveTo>
                  <a:cubicBezTo>
                    <a:pt x="0" y="50885"/>
                    <a:pt x="50885" y="0"/>
                    <a:pt x="113654" y="0"/>
                  </a:cubicBezTo>
                  <a:lnTo>
                    <a:pt x="6052449" y="0"/>
                  </a:lnTo>
                  <a:cubicBezTo>
                    <a:pt x="6115218" y="0"/>
                    <a:pt x="6166103" y="50885"/>
                    <a:pt x="6166103" y="113654"/>
                  </a:cubicBezTo>
                  <a:lnTo>
                    <a:pt x="6166103" y="568258"/>
                  </a:lnTo>
                  <a:cubicBezTo>
                    <a:pt x="6166103" y="631027"/>
                    <a:pt x="6115218" y="681912"/>
                    <a:pt x="6052449" y="681912"/>
                  </a:cubicBezTo>
                  <a:lnTo>
                    <a:pt x="113654" y="681912"/>
                  </a:lnTo>
                  <a:cubicBezTo>
                    <a:pt x="50885" y="681912"/>
                    <a:pt x="0" y="631027"/>
                    <a:pt x="0" y="568258"/>
                  </a:cubicBezTo>
                  <a:lnTo>
                    <a:pt x="0" y="113654"/>
                  </a:lnTo>
                  <a:close/>
                </a:path>
              </a:pathLst>
            </a:custGeom>
            <a:ln w="9525">
              <a:solidFill>
                <a:schemeClr val="bg1">
                  <a:lumMod val="65000"/>
                </a:schemeClr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245164" tIns="33288" rIns="245164" bIns="33288" numCol="1" spcCol="1270" anchor="ctr" anchorCtr="0">
              <a:noAutofit/>
            </a:bodyPr>
            <a:lstStyle/>
            <a:p>
              <a:pPr marL="176213" lvl="0" algn="just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ru-RU" sz="1500" dirty="0" smtClean="0">
                  <a:solidFill>
                    <a:srgbClr val="002060"/>
                  </a:solidFill>
                </a:rPr>
                <a:t>Изменение на постоянной основе </a:t>
              </a:r>
              <a:r>
                <a:rPr lang="ru-RU" sz="1500" b="1" dirty="0" smtClean="0">
                  <a:solidFill>
                    <a:srgbClr val="FF0000"/>
                  </a:solidFill>
                </a:rPr>
                <a:t>нормативного регулирования </a:t>
              </a:r>
              <a:r>
                <a:rPr lang="ru-RU" sz="1500" dirty="0" smtClean="0">
                  <a:solidFill>
                    <a:srgbClr val="002060"/>
                  </a:solidFill>
                </a:rPr>
                <a:t>и управленческих практик, </a:t>
              </a:r>
              <a:r>
                <a:rPr lang="ru-RU" sz="1500" b="1" dirty="0" smtClean="0">
                  <a:solidFill>
                    <a:srgbClr val="FF0000"/>
                  </a:solidFill>
                </a:rPr>
                <a:t>сопоставление</a:t>
              </a:r>
              <a:r>
                <a:rPr lang="ru-RU" sz="1500" dirty="0" smtClean="0">
                  <a:solidFill>
                    <a:srgbClr val="002060"/>
                  </a:solidFill>
                </a:rPr>
                <a:t> с лучшими зарубежными аналогами</a:t>
              </a:r>
              <a:endParaRPr lang="ru-RU" sz="1500" b="1" dirty="0">
                <a:solidFill>
                  <a:srgbClr val="FF0000"/>
                </a:solidFill>
              </a:endParaRPr>
            </a:p>
          </p:txBody>
        </p:sp>
        <p:pic>
          <p:nvPicPr>
            <p:cNvPr id="79" name="Picture 3" descr="C:\Users\komahaJaa\Documents\Ян!\макеты для през\шаблоны для проектного управления\333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3070" y="3060680"/>
              <a:ext cx="441854" cy="441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Группа 12"/>
          <p:cNvGrpSpPr/>
          <p:nvPr/>
        </p:nvGrpSpPr>
        <p:grpSpPr>
          <a:xfrm>
            <a:off x="251519" y="1359226"/>
            <a:ext cx="1071241" cy="2459441"/>
            <a:chOff x="251519" y="1359226"/>
            <a:chExt cx="1071241" cy="2459441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1359226"/>
              <a:ext cx="1071241" cy="245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Прямоугольник 11"/>
            <p:cNvSpPr/>
            <p:nvPr/>
          </p:nvSpPr>
          <p:spPr>
            <a:xfrm>
              <a:off x="325475" y="1445784"/>
              <a:ext cx="923330" cy="1853764"/>
            </a:xfrm>
            <a:prstGeom prst="rect">
              <a:avLst/>
            </a:prstGeom>
          </p:spPr>
          <p:txBody>
            <a:bodyPr vert="vert270" wrap="square" anchor="ctr" anchorCtr="1">
              <a:spAutoFit/>
            </a:bodyPr>
            <a:lstStyle/>
            <a:p>
              <a:r>
                <a:rPr lang="ru-RU" sz="2400" b="1" dirty="0">
                  <a:solidFill>
                    <a:schemeClr val="bg1"/>
                  </a:solidFill>
                </a:rPr>
                <a:t>2018 год (Этап </a:t>
              </a:r>
              <a:r>
                <a:rPr lang="en-US" sz="2400" b="1" dirty="0">
                  <a:solidFill>
                    <a:schemeClr val="bg1"/>
                  </a:solidFill>
                </a:rPr>
                <a:t>II) </a:t>
              </a: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251518" y="3797462"/>
            <a:ext cx="1071241" cy="2828395"/>
            <a:chOff x="251519" y="1205195"/>
            <a:chExt cx="1071241" cy="2613472"/>
          </a:xfrm>
        </p:grpSpPr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1359226"/>
              <a:ext cx="1071241" cy="245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2" name="Прямоугольник 81"/>
            <p:cNvSpPr/>
            <p:nvPr/>
          </p:nvSpPr>
          <p:spPr>
            <a:xfrm>
              <a:off x="325475" y="1205195"/>
              <a:ext cx="923330" cy="2423731"/>
            </a:xfrm>
            <a:prstGeom prst="rect">
              <a:avLst/>
            </a:prstGeom>
          </p:spPr>
          <p:txBody>
            <a:bodyPr vert="vert270" wrap="square" anchor="ctr" anchorCtr="1">
              <a:spAutoFit/>
            </a:bodyPr>
            <a:lstStyle/>
            <a:p>
              <a:pPr algn="ctr"/>
              <a:r>
                <a:rPr lang="ru-RU" sz="2400" b="1" dirty="0">
                  <a:solidFill>
                    <a:schemeClr val="bg1"/>
                  </a:solidFill>
                </a:rPr>
                <a:t>2019 – 2020 гг. </a:t>
              </a:r>
            </a:p>
            <a:p>
              <a:pPr algn="ctr"/>
              <a:r>
                <a:rPr lang="ru-RU" sz="2400" b="1" dirty="0">
                  <a:solidFill>
                    <a:schemeClr val="bg1"/>
                  </a:solidFill>
                </a:rPr>
                <a:t>(Этап III)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8316416" y="6381328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5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26119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58" y="-168712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4978" y="188640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Показатели проекта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 годовом разрезе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34720" y="1495352"/>
            <a:ext cx="8633585" cy="5159370"/>
            <a:chOff x="124953" y="1700808"/>
            <a:chExt cx="8633585" cy="5159370"/>
          </a:xfrm>
        </p:grpSpPr>
        <p:sp>
          <p:nvSpPr>
            <p:cNvPr id="5" name="TextBox 4"/>
            <p:cNvSpPr txBox="1"/>
            <p:nvPr/>
          </p:nvSpPr>
          <p:spPr>
            <a:xfrm>
              <a:off x="268482" y="1860797"/>
              <a:ext cx="2510985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Доля видов контроля (надзора),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по </a:t>
              </a:r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которым проведены ежеквартальные публичные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мероприятия</a:t>
              </a:r>
              <a:endParaRPr lang="ru-RU" sz="1400" b="1" dirty="0">
                <a:ea typeface="Segoe UI" panose="020B0502040204020203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0391" y="3628694"/>
              <a:ext cx="2559076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Доля видов контроля (надзора), по которым опубликован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доклад </a:t>
              </a:r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по правоприменительной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практике</a:t>
              </a:r>
              <a:endParaRPr lang="ru-RU" sz="1400" b="1" dirty="0">
                <a:ea typeface="Segoe UI" panose="020B0502040204020203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9016" y="5259740"/>
              <a:ext cx="2527969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Доля видов контроля (надзора), по которым опубликован годовой доклад с руководством по соблюдению обязательных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требований</a:t>
              </a:r>
              <a:endParaRPr lang="ru-RU" sz="1400" b="1" dirty="0">
                <a:ea typeface="Segoe UI" panose="020B0502040204020203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580112" y="1700808"/>
              <a:ext cx="2808312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400" b="1" dirty="0">
                  <a:ea typeface="Segoe UI" panose="020B0502040204020203" pitchFamily="34" charset="0"/>
                  <a:cs typeface="Arial" panose="020B0604020202020204" pitchFamily="34" charset="0"/>
                </a:rPr>
                <a:t>Доля видов контроля (надзора), по которым внедрен 1-й уровень Стандарта комплексной </a:t>
              </a:r>
              <a:r>
                <a:rPr lang="ru-RU" sz="1400" b="1" dirty="0" smtClean="0">
                  <a:ea typeface="Segoe UI" panose="020B0502040204020203" pitchFamily="34" charset="0"/>
                  <a:cs typeface="Arial" panose="020B0604020202020204" pitchFamily="34" charset="0"/>
                </a:rPr>
                <a:t>профилактики</a:t>
              </a:r>
              <a:endParaRPr lang="ru-RU" sz="1400" b="1" dirty="0">
                <a:ea typeface="Segoe UI" panose="020B0502040204020203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627903" y="4315743"/>
              <a:ext cx="2808312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400" b="1" dirty="0">
                  <a:cs typeface="Arial" panose="020B0604020202020204" pitchFamily="34" charset="0"/>
                </a:rPr>
                <a:t>Доля видов контроля (надзора), по которым внедрен </a:t>
              </a:r>
              <a:r>
                <a:rPr lang="ru-RU" sz="1400" b="1" dirty="0" smtClean="0">
                  <a:cs typeface="Arial" panose="020B0604020202020204" pitchFamily="34" charset="0"/>
                </a:rPr>
                <a:t>2-й </a:t>
              </a:r>
              <a:r>
                <a:rPr lang="ru-RU" sz="1400" b="1" dirty="0">
                  <a:cs typeface="Arial" panose="020B0604020202020204" pitchFamily="34" charset="0"/>
                </a:rPr>
                <a:t>уровень Стандарта комплексной </a:t>
              </a:r>
              <a:r>
                <a:rPr lang="ru-RU" sz="1400" b="1" dirty="0" smtClean="0">
                  <a:cs typeface="Arial" panose="020B0604020202020204" pitchFamily="34" charset="0"/>
                </a:rPr>
                <a:t>профилактики</a:t>
              </a:r>
              <a:endParaRPr lang="ru-RU" sz="1400" b="1" dirty="0">
                <a:cs typeface="Arial" panose="020B0604020202020204" pitchFamily="34" charset="0"/>
              </a:endParaRPr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>
              <a:off x="5395521" y="1723230"/>
              <a:ext cx="0" cy="5000203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Группа 11"/>
            <p:cNvGrpSpPr/>
            <p:nvPr/>
          </p:nvGrpSpPr>
          <p:grpSpPr>
            <a:xfrm>
              <a:off x="2816903" y="1876431"/>
              <a:ext cx="2223495" cy="1063357"/>
              <a:chOff x="2816903" y="1876431"/>
              <a:chExt cx="2223495" cy="1063357"/>
            </a:xfrm>
          </p:grpSpPr>
          <p:grpSp>
            <p:nvGrpSpPr>
              <p:cNvPr id="83" name="Группа 82"/>
              <p:cNvGrpSpPr/>
              <p:nvPr/>
            </p:nvGrpSpPr>
            <p:grpSpPr>
              <a:xfrm>
                <a:off x="2816903" y="1876431"/>
                <a:ext cx="2223495" cy="1063357"/>
                <a:chOff x="2920146" y="2105416"/>
                <a:chExt cx="2223495" cy="1063357"/>
              </a:xfrm>
            </p:grpSpPr>
            <p:grpSp>
              <p:nvGrpSpPr>
                <p:cNvPr id="86" name="Группа 85"/>
                <p:cNvGrpSpPr/>
                <p:nvPr/>
              </p:nvGrpSpPr>
              <p:grpSpPr>
                <a:xfrm>
                  <a:off x="2920146" y="2105416"/>
                  <a:ext cx="2223495" cy="1063357"/>
                  <a:chOff x="1862105" y="958114"/>
                  <a:chExt cx="2223495" cy="1063357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1862105" y="1559806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89" name="TextBox 88"/>
                  <p:cNvSpPr txBox="1"/>
                  <p:nvPr/>
                </p:nvSpPr>
                <p:spPr>
                  <a:xfrm>
                    <a:off x="2507950" y="1559806"/>
                    <a:ext cx="710245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3034441" y="1559646"/>
                    <a:ext cx="1051159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2018 - 2020</a:t>
                    </a:r>
                    <a:endParaRPr lang="ru-RU" sz="1050" dirty="0"/>
                  </a:p>
                </p:txBody>
              </p:sp>
              <p:sp>
                <p:nvSpPr>
                  <p:cNvPr id="93" name="Прямоугольник 92"/>
                  <p:cNvSpPr/>
                  <p:nvPr/>
                </p:nvSpPr>
                <p:spPr>
                  <a:xfrm>
                    <a:off x="3253553" y="1188946"/>
                    <a:ext cx="396000" cy="531799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96" name="TextBox 95"/>
                  <p:cNvSpPr txBox="1"/>
                  <p:nvPr/>
                </p:nvSpPr>
                <p:spPr>
                  <a:xfrm>
                    <a:off x="3203961" y="958114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87" name="Прямая соединительная линия 86"/>
                <p:cNvCxnSpPr/>
                <p:nvPr/>
              </p:nvCxnSpPr>
              <p:spPr>
                <a:xfrm>
                  <a:off x="3494506" y="2874647"/>
                  <a:ext cx="1507467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4" name="Прямоугольник 83"/>
              <p:cNvSpPr/>
              <p:nvPr/>
            </p:nvSpPr>
            <p:spPr>
              <a:xfrm>
                <a:off x="3576027" y="2193083"/>
                <a:ext cx="396000" cy="4320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3514545" y="1965751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90%</a:t>
                </a:r>
                <a:endParaRPr lang="ru-RU" sz="900" dirty="0"/>
              </a:p>
            </p:txBody>
          </p:sp>
        </p:grpSp>
        <p:grpSp>
          <p:nvGrpSpPr>
            <p:cNvPr id="13" name="Группа 12"/>
            <p:cNvGrpSpPr/>
            <p:nvPr/>
          </p:nvGrpSpPr>
          <p:grpSpPr>
            <a:xfrm>
              <a:off x="3291282" y="3464677"/>
              <a:ext cx="1738594" cy="1178723"/>
              <a:chOff x="3242125" y="1605685"/>
              <a:chExt cx="1738594" cy="1178723"/>
            </a:xfrm>
          </p:grpSpPr>
          <p:grpSp>
            <p:nvGrpSpPr>
              <p:cNvPr id="67" name="Группа 66"/>
              <p:cNvGrpSpPr/>
              <p:nvPr/>
            </p:nvGrpSpPr>
            <p:grpSpPr>
              <a:xfrm>
                <a:off x="3242125" y="2322743"/>
                <a:ext cx="1738594" cy="461665"/>
                <a:chOff x="3345368" y="2551728"/>
                <a:chExt cx="1738594" cy="461665"/>
              </a:xfrm>
            </p:grpSpPr>
            <p:grpSp>
              <p:nvGrpSpPr>
                <p:cNvPr id="70" name="Группа 69"/>
                <p:cNvGrpSpPr/>
                <p:nvPr/>
              </p:nvGrpSpPr>
              <p:grpSpPr>
                <a:xfrm>
                  <a:off x="3345368" y="2551728"/>
                  <a:ext cx="1738594" cy="461665"/>
                  <a:chOff x="2287327" y="1404426"/>
                  <a:chExt cx="1738594" cy="461665"/>
                </a:xfrm>
              </p:grpSpPr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2287327" y="1404426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73" name="TextBox 72"/>
                  <p:cNvSpPr txBox="1"/>
                  <p:nvPr/>
                </p:nvSpPr>
                <p:spPr>
                  <a:xfrm>
                    <a:off x="2848960" y="1427509"/>
                    <a:ext cx="1176961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2017 - 2020</a:t>
                    </a:r>
                    <a:endParaRPr lang="ru-RU" sz="1050" dirty="0"/>
                  </a:p>
                </p:txBody>
              </p:sp>
            </p:grpSp>
            <p:cxnSp>
              <p:nvCxnSpPr>
                <p:cNvPr id="71" name="Прямая соединительная линия 70"/>
                <p:cNvCxnSpPr/>
                <p:nvPr/>
              </p:nvCxnSpPr>
              <p:spPr>
                <a:xfrm>
                  <a:off x="3919728" y="2719267"/>
                  <a:ext cx="827157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8" name="Прямоугольник 67"/>
              <p:cNvSpPr/>
              <p:nvPr/>
            </p:nvSpPr>
            <p:spPr>
              <a:xfrm>
                <a:off x="4039772" y="1956478"/>
                <a:ext cx="396000" cy="53179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3997618" y="1605685"/>
                <a:ext cx="495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100%</a:t>
                </a:r>
                <a:endParaRPr lang="ru-RU" sz="900" dirty="0"/>
              </a:p>
            </p:txBody>
          </p:sp>
        </p:grpSp>
        <p:cxnSp>
          <p:nvCxnSpPr>
            <p:cNvPr id="15" name="Прямая соединительная линия 14"/>
            <p:cNvCxnSpPr/>
            <p:nvPr/>
          </p:nvCxnSpPr>
          <p:spPr>
            <a:xfrm>
              <a:off x="134721" y="3212976"/>
              <a:ext cx="506904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124953" y="4872850"/>
              <a:ext cx="506904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Группа 16"/>
            <p:cNvGrpSpPr/>
            <p:nvPr/>
          </p:nvGrpSpPr>
          <p:grpSpPr>
            <a:xfrm>
              <a:off x="5814398" y="2777192"/>
              <a:ext cx="2812182" cy="1047777"/>
              <a:chOff x="2362864" y="1900441"/>
              <a:chExt cx="2812182" cy="1047777"/>
            </a:xfrm>
          </p:grpSpPr>
          <p:grpSp>
            <p:nvGrpSpPr>
              <p:cNvPr id="35" name="Группа 34"/>
              <p:cNvGrpSpPr/>
              <p:nvPr/>
            </p:nvGrpSpPr>
            <p:grpSpPr>
              <a:xfrm>
                <a:off x="2362864" y="1900441"/>
                <a:ext cx="2812182" cy="1047777"/>
                <a:chOff x="2466107" y="2129426"/>
                <a:chExt cx="2812182" cy="1047777"/>
              </a:xfrm>
            </p:grpSpPr>
            <p:grpSp>
              <p:nvGrpSpPr>
                <p:cNvPr id="38" name="Группа 37"/>
                <p:cNvGrpSpPr/>
                <p:nvPr/>
              </p:nvGrpSpPr>
              <p:grpSpPr>
                <a:xfrm>
                  <a:off x="2466107" y="2129426"/>
                  <a:ext cx="2812182" cy="1047777"/>
                  <a:chOff x="1408066" y="982124"/>
                  <a:chExt cx="2812182" cy="1047777"/>
                </a:xfrm>
              </p:grpSpPr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1408066" y="1568236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2132932" y="1561151"/>
                    <a:ext cx="710245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42" name="TextBox 41"/>
                  <p:cNvSpPr txBox="1"/>
                  <p:nvPr/>
                </p:nvSpPr>
                <p:spPr>
                  <a:xfrm>
                    <a:off x="3127083" y="1568236"/>
                    <a:ext cx="1093165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2019 - 2020</a:t>
                    </a:r>
                    <a:endParaRPr lang="ru-RU" sz="1050" dirty="0"/>
                  </a:p>
                </p:txBody>
              </p:sp>
              <p:sp>
                <p:nvSpPr>
                  <p:cNvPr id="43" name="TextBox 42"/>
                  <p:cNvSpPr txBox="1"/>
                  <p:nvPr/>
                </p:nvSpPr>
                <p:spPr>
                  <a:xfrm>
                    <a:off x="2695844" y="1562036"/>
                    <a:ext cx="758606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45" name="Прямоугольник 44"/>
                  <p:cNvSpPr/>
                  <p:nvPr/>
                </p:nvSpPr>
                <p:spPr>
                  <a:xfrm>
                    <a:off x="2753545" y="1368477"/>
                    <a:ext cx="396000" cy="36000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6" name="Прямоугольник 45"/>
                  <p:cNvSpPr/>
                  <p:nvPr/>
                </p:nvSpPr>
                <p:spPr>
                  <a:xfrm>
                    <a:off x="3301822" y="1190192"/>
                    <a:ext cx="395098" cy="538285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8" name="TextBox 47"/>
                  <p:cNvSpPr txBox="1"/>
                  <p:nvPr/>
                </p:nvSpPr>
                <p:spPr>
                  <a:xfrm>
                    <a:off x="2727101" y="1154706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75%</a:t>
                    </a:r>
                    <a:endParaRPr lang="ru-RU" sz="900" dirty="0"/>
                  </a:p>
                </p:txBody>
              </p:sp>
              <p:sp>
                <p:nvSpPr>
                  <p:cNvPr id="49" name="TextBox 48"/>
                  <p:cNvSpPr txBox="1"/>
                  <p:nvPr/>
                </p:nvSpPr>
                <p:spPr>
                  <a:xfrm>
                    <a:off x="3283511" y="982124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39" name="Прямая соединительная линия 38"/>
                <p:cNvCxnSpPr/>
                <p:nvPr/>
              </p:nvCxnSpPr>
              <p:spPr>
                <a:xfrm>
                  <a:off x="3040467" y="2883077"/>
                  <a:ext cx="1938238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6" name="Прямоугольник 35"/>
              <p:cNvSpPr/>
              <p:nvPr/>
            </p:nvSpPr>
            <p:spPr>
              <a:xfrm>
                <a:off x="3128945" y="2561690"/>
                <a:ext cx="396000" cy="8510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087730" y="2332798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15%</a:t>
                </a:r>
                <a:endParaRPr lang="ru-RU" sz="900" dirty="0"/>
              </a:p>
            </p:txBody>
          </p:sp>
        </p:grpSp>
        <p:grpSp>
          <p:nvGrpSpPr>
            <p:cNvPr id="18" name="Группа 17"/>
            <p:cNvGrpSpPr/>
            <p:nvPr/>
          </p:nvGrpSpPr>
          <p:grpSpPr>
            <a:xfrm>
              <a:off x="5488210" y="5525861"/>
              <a:ext cx="3172902" cy="1044463"/>
              <a:chOff x="2139919" y="1875659"/>
              <a:chExt cx="3172902" cy="1044463"/>
            </a:xfrm>
          </p:grpSpPr>
          <p:grpSp>
            <p:nvGrpSpPr>
              <p:cNvPr id="20" name="Группа 19"/>
              <p:cNvGrpSpPr/>
              <p:nvPr/>
            </p:nvGrpSpPr>
            <p:grpSpPr>
              <a:xfrm>
                <a:off x="2139919" y="1875659"/>
                <a:ext cx="3172902" cy="1044463"/>
                <a:chOff x="2243162" y="2104644"/>
                <a:chExt cx="3172902" cy="1044463"/>
              </a:xfrm>
            </p:grpSpPr>
            <p:grpSp>
              <p:nvGrpSpPr>
                <p:cNvPr id="22" name="Группа 21"/>
                <p:cNvGrpSpPr/>
                <p:nvPr/>
              </p:nvGrpSpPr>
              <p:grpSpPr>
                <a:xfrm>
                  <a:off x="2243162" y="2104644"/>
                  <a:ext cx="3172902" cy="1044463"/>
                  <a:chOff x="1185121" y="957342"/>
                  <a:chExt cx="3172902" cy="1044463"/>
                </a:xfrm>
              </p:grpSpPr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1185121" y="1540140"/>
                    <a:ext cx="864096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800" dirty="0" smtClean="0"/>
                      <a:t>Базовое значение</a:t>
                    </a:r>
                  </a:p>
                  <a:p>
                    <a:r>
                      <a:rPr lang="ru-RU" sz="800" dirty="0" smtClean="0"/>
                      <a:t>     0%</a:t>
                    </a:r>
                    <a:endParaRPr lang="ru-RU" sz="800" dirty="0"/>
                  </a:p>
                </p:txBody>
              </p:sp>
              <p:sp>
                <p:nvSpPr>
                  <p:cNvPr id="25" name="TextBox 24"/>
                  <p:cNvSpPr txBox="1"/>
                  <p:nvPr/>
                </p:nvSpPr>
                <p:spPr>
                  <a:xfrm>
                    <a:off x="1899094" y="1535986"/>
                    <a:ext cx="710245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2017</a:t>
                    </a:r>
                    <a:endParaRPr lang="ru-RU" sz="1050" dirty="0"/>
                  </a:p>
                </p:txBody>
              </p:sp>
              <p:sp>
                <p:nvSpPr>
                  <p:cNvPr id="26" name="TextBox 25"/>
                  <p:cNvSpPr txBox="1"/>
                  <p:nvPr/>
                </p:nvSpPr>
                <p:spPr>
                  <a:xfrm>
                    <a:off x="3036177" y="1550849"/>
                    <a:ext cx="722227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2019</a:t>
                    </a:r>
                    <a:endParaRPr lang="ru-RU" sz="1050" dirty="0"/>
                  </a:p>
                </p:txBody>
              </p:sp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2454778" y="1552996"/>
                    <a:ext cx="758606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2018</a:t>
                    </a:r>
                    <a:endParaRPr lang="ru-RU" sz="1050" dirty="0"/>
                  </a:p>
                </p:txBody>
              </p:sp>
              <p:sp>
                <p:nvSpPr>
                  <p:cNvPr id="28" name="TextBox 27"/>
                  <p:cNvSpPr txBox="1"/>
                  <p:nvPr/>
                </p:nvSpPr>
                <p:spPr>
                  <a:xfrm>
                    <a:off x="3634346" y="1553699"/>
                    <a:ext cx="723677" cy="4154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ru-RU" sz="1050" dirty="0" smtClean="0"/>
                  </a:p>
                  <a:p>
                    <a:r>
                      <a:rPr lang="ru-RU" sz="1050" dirty="0" smtClean="0"/>
                      <a:t>2020</a:t>
                    </a:r>
                    <a:endParaRPr lang="ru-RU" sz="1050" dirty="0"/>
                  </a:p>
                </p:txBody>
              </p:sp>
              <p:sp>
                <p:nvSpPr>
                  <p:cNvPr id="29" name="Прямоугольник 28"/>
                  <p:cNvSpPr/>
                  <p:nvPr/>
                </p:nvSpPr>
                <p:spPr>
                  <a:xfrm>
                    <a:off x="2500663" y="1548246"/>
                    <a:ext cx="396000" cy="14400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0" name="Прямоугольник 29"/>
                  <p:cNvSpPr/>
                  <p:nvPr/>
                </p:nvSpPr>
                <p:spPr>
                  <a:xfrm>
                    <a:off x="3082248" y="1339311"/>
                    <a:ext cx="395098" cy="36000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1" name="Прямоугольник 30"/>
                  <p:cNvSpPr/>
                  <p:nvPr/>
                </p:nvSpPr>
                <p:spPr>
                  <a:xfrm>
                    <a:off x="3671684" y="1149382"/>
                    <a:ext cx="396000" cy="539653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2496747" y="1339311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25%</a:t>
                    </a:r>
                    <a:endParaRPr lang="ru-RU" sz="900" dirty="0"/>
                  </a:p>
                </p:txBody>
              </p:sp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3077217" y="1144365"/>
                    <a:ext cx="495184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75%</a:t>
                    </a:r>
                    <a:endParaRPr lang="ru-RU" sz="900" dirty="0"/>
                  </a:p>
                </p:txBody>
              </p:sp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3650044" y="957342"/>
                    <a:ext cx="593732" cy="2308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ru-RU" sz="900" dirty="0" smtClean="0"/>
                      <a:t>100%</a:t>
                    </a:r>
                    <a:endParaRPr lang="ru-RU" sz="900" dirty="0"/>
                  </a:p>
                </p:txBody>
              </p:sp>
            </p:grpSp>
            <p:cxnSp>
              <p:nvCxnSpPr>
                <p:cNvPr id="23" name="Прямая соединительная линия 22"/>
                <p:cNvCxnSpPr/>
                <p:nvPr/>
              </p:nvCxnSpPr>
              <p:spPr>
                <a:xfrm>
                  <a:off x="2817522" y="2854981"/>
                  <a:ext cx="2464900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1" name="TextBox 20"/>
              <p:cNvSpPr txBox="1"/>
              <p:nvPr/>
            </p:nvSpPr>
            <p:spPr>
              <a:xfrm>
                <a:off x="2861358" y="2408543"/>
                <a:ext cx="49518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900" dirty="0" smtClean="0"/>
                  <a:t>  0%</a:t>
                </a:r>
                <a:endParaRPr lang="ru-RU" sz="900" dirty="0"/>
              </a:p>
            </p:txBody>
          </p:sp>
        </p:grp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512792" y="3933056"/>
              <a:ext cx="3245746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" name="TextBox 98"/>
          <p:cNvSpPr txBox="1"/>
          <p:nvPr/>
        </p:nvSpPr>
        <p:spPr>
          <a:xfrm>
            <a:off x="8284542" y="6371943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6</a:t>
            </a:r>
            <a:endParaRPr lang="ru-RU" sz="16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3296721" y="5902713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/>
              <a:t>Базовое значение</a:t>
            </a:r>
          </a:p>
          <a:p>
            <a:r>
              <a:rPr lang="ru-RU" sz="800" dirty="0" smtClean="0"/>
              <a:t>     0%</a:t>
            </a:r>
            <a:endParaRPr lang="ru-RU" sz="800" dirty="0"/>
          </a:p>
        </p:txBody>
      </p:sp>
      <p:sp>
        <p:nvSpPr>
          <p:cNvPr id="111" name="TextBox 110"/>
          <p:cNvSpPr txBox="1"/>
          <p:nvPr/>
        </p:nvSpPr>
        <p:spPr>
          <a:xfrm>
            <a:off x="3849359" y="5914699"/>
            <a:ext cx="11769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050" dirty="0" smtClean="0"/>
          </a:p>
          <a:p>
            <a:r>
              <a:rPr lang="ru-RU" sz="1050" dirty="0" smtClean="0"/>
              <a:t>2017 - 2020</a:t>
            </a:r>
            <a:endParaRPr lang="ru-RU" sz="1050" dirty="0"/>
          </a:p>
        </p:txBody>
      </p:sp>
      <p:cxnSp>
        <p:nvCxnSpPr>
          <p:cNvPr id="112" name="Прямая соединительная линия 111"/>
          <p:cNvCxnSpPr/>
          <p:nvPr/>
        </p:nvCxnSpPr>
        <p:spPr>
          <a:xfrm>
            <a:off x="3871081" y="6070252"/>
            <a:ext cx="8271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Прямоугольник 112"/>
          <p:cNvSpPr/>
          <p:nvPr/>
        </p:nvSpPr>
        <p:spPr>
          <a:xfrm>
            <a:off x="4086659" y="5520300"/>
            <a:ext cx="396000" cy="531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TextBox 113"/>
          <p:cNvSpPr txBox="1"/>
          <p:nvPr/>
        </p:nvSpPr>
        <p:spPr>
          <a:xfrm>
            <a:off x="4066377" y="5181905"/>
            <a:ext cx="495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  100%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394083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71867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250740"/>
            <a:ext cx="53057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rgbClr val="002060"/>
                </a:solidFill>
              </a:rPr>
              <a:t>Ключевые </a:t>
            </a:r>
            <a:r>
              <a:rPr lang="ru-RU" sz="2600" b="1" dirty="0" smtClean="0">
                <a:solidFill>
                  <a:srgbClr val="002060"/>
                </a:solidFill>
              </a:rPr>
              <a:t>риски проекта</a:t>
            </a:r>
            <a:endParaRPr lang="ru-RU" sz="2600" b="1" dirty="0">
              <a:solidFill>
                <a:srgbClr val="002060"/>
              </a:solidFill>
            </a:endParaRPr>
          </a:p>
        </p:txBody>
      </p:sp>
      <p:graphicFrame>
        <p:nvGraphicFramePr>
          <p:cNvPr id="3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293391"/>
              </p:ext>
            </p:extLst>
          </p:nvPr>
        </p:nvGraphicFramePr>
        <p:xfrm>
          <a:off x="251520" y="1268760"/>
          <a:ext cx="8424936" cy="53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7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76549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2532418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СПАСИБО ЗА ВНИМАНИЕ!</a:t>
            </a:r>
            <a:endParaRPr lang="ru-RU" sz="46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8203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муц-лис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Тема8</Template>
  <TotalTime>17922</TotalTime>
  <Words>597</Words>
  <Application>Microsoft Office PowerPoint</Application>
  <PresentationFormat>Экран (4:3)</PresentationFormat>
  <Paragraphs>124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Тема8</vt:lpstr>
      <vt:lpstr>Шмуц-лист</vt:lpstr>
      <vt:lpstr>1_Внутренние страницы 2</vt:lpstr>
      <vt:lpstr>2_Внутренние страницы 2</vt:lpstr>
      <vt:lpstr>3_Внутренние страницы 2</vt:lpstr>
      <vt:lpstr>4_Внутренние страницы 2</vt:lpstr>
      <vt:lpstr>5_Внутренние страницы 2</vt:lpstr>
      <vt:lpstr>6_Внутренние страницы 2</vt:lpstr>
      <vt:lpstr>7_Внутренние страницы 2</vt:lpstr>
      <vt:lpstr>8_Внутренние страницы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стратегического управления, государственных программ и инвестиционных проектов</dc:title>
  <dc:creator>Митькин А.Н.</dc:creator>
  <cp:lastModifiedBy>Пользователь Windows</cp:lastModifiedBy>
  <cp:revision>1416</cp:revision>
  <cp:lastPrinted>2017-01-17T15:48:00Z</cp:lastPrinted>
  <dcterms:modified xsi:type="dcterms:W3CDTF">2017-02-15T11:58:49Z</dcterms:modified>
</cp:coreProperties>
</file>