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5" r:id="rId2"/>
    <p:sldMasterId id="2147483750" r:id="rId3"/>
    <p:sldMasterId id="2147483765" r:id="rId4"/>
    <p:sldMasterId id="2147483780" r:id="rId5"/>
  </p:sldMasterIdLst>
  <p:notesMasterIdLst>
    <p:notesMasterId r:id="rId19"/>
  </p:notesMasterIdLst>
  <p:handoutMasterIdLst>
    <p:handoutMasterId r:id="rId20"/>
  </p:handoutMasterIdLst>
  <p:sldIdLst>
    <p:sldId id="323" r:id="rId6"/>
    <p:sldId id="312" r:id="rId7"/>
    <p:sldId id="309" r:id="rId8"/>
    <p:sldId id="301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2" r:id="rId17"/>
    <p:sldId id="26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484">
          <p15:clr>
            <a:srgbClr val="A4A3A4"/>
          </p15:clr>
        </p15:guide>
        <p15:guide id="4" orient="horz" pos="1129">
          <p15:clr>
            <a:srgbClr val="A4A3A4"/>
          </p15:clr>
        </p15:guide>
        <p15:guide id="5" orient="horz" pos="781">
          <p15:clr>
            <a:srgbClr val="A4A3A4"/>
          </p15:clr>
        </p15:guide>
        <p15:guide id="6" pos="2856">
          <p15:clr>
            <a:srgbClr val="A4A3A4"/>
          </p15:clr>
        </p15:guide>
        <p15:guide id="7" pos="316">
          <p15:clr>
            <a:srgbClr val="A4A3A4"/>
          </p15:clr>
        </p15:guide>
        <p15:guide id="8" pos="1216">
          <p15:clr>
            <a:srgbClr val="A4A3A4"/>
          </p15:clr>
        </p15:guide>
        <p15:guide id="9" pos="3772">
          <p15:clr>
            <a:srgbClr val="A4A3A4"/>
          </p15:clr>
        </p15:guide>
        <p15:guide id="10" pos="610">
          <p15:clr>
            <a:srgbClr val="A4A3A4"/>
          </p15:clr>
        </p15:guide>
        <p15:guide id="11" pos="7218">
          <p15:clr>
            <a:srgbClr val="A4A3A4"/>
          </p15:clr>
        </p15:guide>
        <p15:guide id="12" pos="179">
          <p15:clr>
            <a:srgbClr val="A4A3A4"/>
          </p15:clr>
        </p15:guide>
        <p15:guide id="13" pos="446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696B"/>
    <a:srgbClr val="92D03C"/>
    <a:srgbClr val="EAB200"/>
    <a:srgbClr val="FF66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>
        <p:scale>
          <a:sx n="96" d="100"/>
          <a:sy n="96" d="100"/>
        </p:scale>
        <p:origin x="480" y="-336"/>
      </p:cViewPr>
      <p:guideLst>
        <p:guide orient="horz" pos="2160"/>
        <p:guide orient="horz" pos="1484"/>
        <p:guide orient="horz" pos="1129"/>
        <p:guide orient="horz" pos="781"/>
        <p:guide pos="3840"/>
        <p:guide pos="2856"/>
        <p:guide pos="316"/>
        <p:guide pos="1216"/>
        <p:guide pos="3772"/>
        <p:guide pos="610"/>
        <p:guide pos="7218"/>
        <p:guide pos="179"/>
        <p:guide pos="44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252E2-83FC-C140-8048-0D76814C8614}" type="datetimeFigureOut">
              <a:rPr lang="ru-RU" smtClean="0"/>
              <a:t>18.04.2017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70C90E-A35A-DA43-A0C8-6A61F360C0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215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D96D8-2654-43E8-8A02-8AB9EE2CF2AC}" type="datetimeFigureOut">
              <a:rPr lang="ru-RU" smtClean="0"/>
              <a:t>18.04.2017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033DD6-7D71-4B33-93D5-FDE9B31F5D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48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06CC6-B9F1-4DCF-8D04-EC9BC991AC8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018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872875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80000"/>
              </a:lnSpc>
              <a:defRPr sz="2933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99235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1973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1460781"/>
            <a:ext cx="10990428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00880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036863"/>
            <a:ext cx="4896544" cy="1008112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Текст 24"/>
          <p:cNvSpPr>
            <a:spLocks noGrp="1"/>
          </p:cNvSpPr>
          <p:nvPr>
            <p:ph type="body" sz="quarter" idx="14"/>
          </p:nvPr>
        </p:nvSpPr>
        <p:spPr>
          <a:xfrm>
            <a:off x="7272899" y="2036846"/>
            <a:ext cx="4896544" cy="1008055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6715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247624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6"/>
          </p:nvPr>
        </p:nvSpPr>
        <p:spPr>
          <a:xfrm>
            <a:off x="7296133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24"/>
          <p:cNvSpPr>
            <a:spLocks noGrp="1"/>
          </p:cNvSpPr>
          <p:nvPr>
            <p:ph type="body" sz="quarter" idx="17" hasCustomPrompt="1"/>
          </p:nvPr>
        </p:nvSpPr>
        <p:spPr>
          <a:xfrm>
            <a:off x="6344300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</p:spTree>
    <p:extLst>
      <p:ext uri="{BB962C8B-B14F-4D97-AF65-F5344CB8AC3E}">
        <p14:creationId xmlns:p14="http://schemas.microsoft.com/office/powerpoint/2010/main" val="1710833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859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Объект 7"/>
          <p:cNvSpPr>
            <a:spLocks noGrp="1"/>
          </p:cNvSpPr>
          <p:nvPr>
            <p:ph sz="quarter" idx="16"/>
          </p:nvPr>
        </p:nvSpPr>
        <p:spPr>
          <a:xfrm>
            <a:off x="6092949" y="1460501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91874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4"/>
          </p:nvPr>
        </p:nvSpPr>
        <p:spPr>
          <a:xfrm>
            <a:off x="2118" y="1460781"/>
            <a:ext cx="4220633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5"/>
          </p:nvPr>
        </p:nvSpPr>
        <p:spPr>
          <a:xfrm>
            <a:off x="4222752" y="1460501"/>
            <a:ext cx="7969249" cy="53975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357708" indent="-357708"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35559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594769" indent="-239178"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2757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0"/>
          </p:nvPr>
        </p:nvSpPr>
        <p:spPr>
          <a:xfrm>
            <a:off x="0" y="980018"/>
            <a:ext cx="12192000" cy="5877983"/>
          </a:xfrm>
          <a:prstGeom prst="rect">
            <a:avLst/>
          </a:prstGeom>
        </p:spPr>
        <p:txBody>
          <a:bodyPr/>
          <a:lstStyle>
            <a:lvl1pPr marL="118530" indent="0">
              <a:buNone/>
              <a:defRPr sz="2400"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737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974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0" name="Текст 24"/>
          <p:cNvSpPr>
            <a:spLocks noGrp="1"/>
          </p:cNvSpPr>
          <p:nvPr>
            <p:ph type="body" sz="quarter" idx="13"/>
          </p:nvPr>
        </p:nvSpPr>
        <p:spPr>
          <a:xfrm>
            <a:off x="-20814" y="2372883"/>
            <a:ext cx="4004580" cy="2400267"/>
          </a:xfrm>
          <a:prstGeom prst="rect">
            <a:avLst/>
          </a:prstGeom>
          <a:solidFill>
            <a:schemeClr val="accent2"/>
          </a:solidFill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1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372883"/>
            <a:ext cx="7969249" cy="2400267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05804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6" name="Текст 24"/>
          <p:cNvSpPr>
            <a:spLocks noGrp="1"/>
          </p:cNvSpPr>
          <p:nvPr>
            <p:ph type="body" sz="quarter" idx="13"/>
          </p:nvPr>
        </p:nvSpPr>
        <p:spPr>
          <a:xfrm>
            <a:off x="335109" y="2324877"/>
            <a:ext cx="3216608" cy="3216608"/>
          </a:xfrm>
          <a:prstGeom prst="ellipse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7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853187"/>
            <a:ext cx="7969249" cy="2208245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35731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13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10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339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76701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4222751" y="0"/>
            <a:ext cx="7969252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88" tIns="51944" rIns="103888" bIns="51944" rtlCol="0" anchor="ctr"/>
          <a:lstStyle/>
          <a:p>
            <a:pPr marL="609607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4175787" y="2372883"/>
            <a:ext cx="7986068" cy="1625600"/>
          </a:xfrm>
          <a:prstGeom prst="rect">
            <a:avLst/>
          </a:prstGeom>
        </p:spPr>
        <p:txBody>
          <a:bodyPr lIns="103888" tIns="51944" rIns="103888" bIns="51944"/>
          <a:lstStyle>
            <a:lvl1pPr algn="ctr" defTabSz="957829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27707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13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СПАСИБО ЗА ВНИМАНИЕ!</a:t>
            </a:r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10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48237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872875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80000"/>
              </a:lnSpc>
              <a:defRPr sz="2933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3247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1973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1460781"/>
            <a:ext cx="10990428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57462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036863"/>
            <a:ext cx="4896544" cy="1008112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Текст 24"/>
          <p:cNvSpPr>
            <a:spLocks noGrp="1"/>
          </p:cNvSpPr>
          <p:nvPr>
            <p:ph type="body" sz="quarter" idx="14"/>
          </p:nvPr>
        </p:nvSpPr>
        <p:spPr>
          <a:xfrm>
            <a:off x="7272899" y="2036846"/>
            <a:ext cx="4896544" cy="1008055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78732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247624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6"/>
          </p:nvPr>
        </p:nvSpPr>
        <p:spPr>
          <a:xfrm>
            <a:off x="7296133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24"/>
          <p:cNvSpPr>
            <a:spLocks noGrp="1"/>
          </p:cNvSpPr>
          <p:nvPr>
            <p:ph type="body" sz="quarter" idx="17" hasCustomPrompt="1"/>
          </p:nvPr>
        </p:nvSpPr>
        <p:spPr>
          <a:xfrm>
            <a:off x="6344300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</p:spTree>
    <p:extLst>
      <p:ext uri="{BB962C8B-B14F-4D97-AF65-F5344CB8AC3E}">
        <p14:creationId xmlns:p14="http://schemas.microsoft.com/office/powerpoint/2010/main" val="164406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859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Объект 7"/>
          <p:cNvSpPr>
            <a:spLocks noGrp="1"/>
          </p:cNvSpPr>
          <p:nvPr>
            <p:ph sz="quarter" idx="16"/>
          </p:nvPr>
        </p:nvSpPr>
        <p:spPr>
          <a:xfrm>
            <a:off x="6092949" y="1460501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874370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4"/>
          </p:nvPr>
        </p:nvSpPr>
        <p:spPr>
          <a:xfrm>
            <a:off x="2118" y="1460781"/>
            <a:ext cx="4220633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5"/>
          </p:nvPr>
        </p:nvSpPr>
        <p:spPr>
          <a:xfrm>
            <a:off x="4222752" y="1460501"/>
            <a:ext cx="7969249" cy="53975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357708" indent="-357708"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35559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594769" indent="-239178"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716741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0"/>
          </p:nvPr>
        </p:nvSpPr>
        <p:spPr>
          <a:xfrm>
            <a:off x="0" y="980018"/>
            <a:ext cx="12192000" cy="5877983"/>
          </a:xfrm>
          <a:prstGeom prst="rect">
            <a:avLst/>
          </a:prstGeom>
        </p:spPr>
        <p:txBody>
          <a:bodyPr/>
          <a:lstStyle>
            <a:lvl1pPr marL="118530" indent="0">
              <a:buNone/>
              <a:defRPr sz="2400"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27844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2266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0" name="Текст 24"/>
          <p:cNvSpPr>
            <a:spLocks noGrp="1"/>
          </p:cNvSpPr>
          <p:nvPr>
            <p:ph type="body" sz="quarter" idx="13"/>
          </p:nvPr>
        </p:nvSpPr>
        <p:spPr>
          <a:xfrm>
            <a:off x="-20814" y="2372883"/>
            <a:ext cx="4004580" cy="2400267"/>
          </a:xfrm>
          <a:prstGeom prst="rect">
            <a:avLst/>
          </a:prstGeom>
          <a:solidFill>
            <a:schemeClr val="accent2"/>
          </a:solidFill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1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372883"/>
            <a:ext cx="7969249" cy="2400267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729608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6" name="Текст 24"/>
          <p:cNvSpPr>
            <a:spLocks noGrp="1"/>
          </p:cNvSpPr>
          <p:nvPr>
            <p:ph type="body" sz="quarter" idx="13"/>
          </p:nvPr>
        </p:nvSpPr>
        <p:spPr>
          <a:xfrm>
            <a:off x="335109" y="2324877"/>
            <a:ext cx="3216608" cy="3216608"/>
          </a:xfrm>
          <a:prstGeom prst="ellipse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7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853187"/>
            <a:ext cx="7969249" cy="2208245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882357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13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10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1011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606172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4222751" y="0"/>
            <a:ext cx="7969252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88" tIns="51944" rIns="103888" bIns="51944" rtlCol="0" anchor="ctr"/>
          <a:lstStyle/>
          <a:p>
            <a:pPr marL="609607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4175787" y="2372883"/>
            <a:ext cx="7986068" cy="1625600"/>
          </a:xfrm>
          <a:prstGeom prst="rect">
            <a:avLst/>
          </a:prstGeom>
        </p:spPr>
        <p:txBody>
          <a:bodyPr lIns="103888" tIns="51944" rIns="103888" bIns="51944"/>
          <a:lstStyle>
            <a:lvl1pPr algn="ctr" defTabSz="957829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27707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13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СПАСИБО ЗА ВНИМАНИЕ!</a:t>
            </a:r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10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484649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rtlCol="0" anchor="ctr"/>
          <a:lstStyle/>
          <a:p>
            <a:pPr marL="581211" marR="0" lvl="0" indent="-38099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133" b="0" i="0" u="none" strike="noStrike" kern="1200" cap="none" spc="0" normalizeH="0" baseline="0" noProof="0" dirty="0">
              <a:ln>
                <a:noFill/>
              </a:ln>
              <a:solidFill>
                <a:srgbClr val="363636">
                  <a:lumMod val="65000"/>
                  <a:lumOff val="3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8" tIns="51944" rIns="103888" bIns="51944" rtlCol="0" anchor="ctr"/>
          <a:lstStyle/>
          <a:p>
            <a:pPr marL="609607" marR="0" lvl="0" indent="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33" b="0" i="0" u="none" strike="noStrike" kern="0" cap="none" spc="0" normalizeH="0" baseline="0" noProof="0" dirty="0">
              <a:ln>
                <a:noFill/>
              </a:ln>
              <a:solidFill>
                <a:srgbClr val="363636">
                  <a:lumMod val="50000"/>
                  <a:lumOff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8" tIns="51944" rIns="103888" bIns="51944" rtlCol="0" anchor="ctr"/>
          <a:lstStyle/>
          <a:p>
            <a:pPr marL="609607" marR="0" lvl="0" indent="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33" b="0" i="0" u="none" strike="noStrike" kern="0" cap="none" spc="0" normalizeH="0" baseline="0" noProof="0" dirty="0">
              <a:ln>
                <a:noFill/>
              </a:ln>
              <a:solidFill>
                <a:srgbClr val="363636">
                  <a:lumMod val="50000"/>
                  <a:lumOff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0" name="Группа 29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31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933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Должность</a:t>
            </a:r>
          </a:p>
          <a:p>
            <a:pPr lvl="0"/>
            <a:r>
              <a:rPr lang="ru-RU" dirty="0"/>
              <a:t>должность</a:t>
            </a:r>
          </a:p>
        </p:txBody>
      </p:sp>
    </p:spTree>
    <p:extLst>
      <p:ext uri="{BB962C8B-B14F-4D97-AF65-F5344CB8AC3E}">
        <p14:creationId xmlns:p14="http://schemas.microsoft.com/office/powerpoint/2010/main" val="26343012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872875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80000"/>
              </a:lnSpc>
              <a:defRPr sz="2933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778665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1973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1460781"/>
            <a:ext cx="10990428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317214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036863"/>
            <a:ext cx="4896544" cy="1008112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Текст 24"/>
          <p:cNvSpPr>
            <a:spLocks noGrp="1"/>
          </p:cNvSpPr>
          <p:nvPr>
            <p:ph type="body" sz="quarter" idx="14"/>
          </p:nvPr>
        </p:nvSpPr>
        <p:spPr>
          <a:xfrm>
            <a:off x="7272899" y="2036846"/>
            <a:ext cx="4896544" cy="1008055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2240217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247624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6"/>
          </p:nvPr>
        </p:nvSpPr>
        <p:spPr>
          <a:xfrm>
            <a:off x="7296133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24"/>
          <p:cNvSpPr>
            <a:spLocks noGrp="1"/>
          </p:cNvSpPr>
          <p:nvPr>
            <p:ph type="body" sz="quarter" idx="17" hasCustomPrompt="1"/>
          </p:nvPr>
        </p:nvSpPr>
        <p:spPr>
          <a:xfrm>
            <a:off x="6344300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</p:spTree>
    <p:extLst>
      <p:ext uri="{BB962C8B-B14F-4D97-AF65-F5344CB8AC3E}">
        <p14:creationId xmlns:p14="http://schemas.microsoft.com/office/powerpoint/2010/main" val="405318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859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Объект 7"/>
          <p:cNvSpPr>
            <a:spLocks noGrp="1"/>
          </p:cNvSpPr>
          <p:nvPr>
            <p:ph sz="quarter" idx="16"/>
          </p:nvPr>
        </p:nvSpPr>
        <p:spPr>
          <a:xfrm>
            <a:off x="6092949" y="1460501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85331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4"/>
          </p:nvPr>
        </p:nvSpPr>
        <p:spPr>
          <a:xfrm>
            <a:off x="2118" y="1460781"/>
            <a:ext cx="4220633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5"/>
          </p:nvPr>
        </p:nvSpPr>
        <p:spPr>
          <a:xfrm>
            <a:off x="4222752" y="1460501"/>
            <a:ext cx="7969249" cy="53975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357708" indent="-357708"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35559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594769" indent="-239178"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65709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0"/>
          </p:nvPr>
        </p:nvSpPr>
        <p:spPr>
          <a:xfrm>
            <a:off x="0" y="980018"/>
            <a:ext cx="12192000" cy="5877983"/>
          </a:xfrm>
          <a:prstGeom prst="rect">
            <a:avLst/>
          </a:prstGeom>
        </p:spPr>
        <p:txBody>
          <a:bodyPr/>
          <a:lstStyle>
            <a:lvl1pPr marL="118530" indent="0">
              <a:buNone/>
              <a:defRPr sz="2400"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4407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5460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0" name="Текст 24"/>
          <p:cNvSpPr>
            <a:spLocks noGrp="1"/>
          </p:cNvSpPr>
          <p:nvPr>
            <p:ph type="body" sz="quarter" idx="13"/>
          </p:nvPr>
        </p:nvSpPr>
        <p:spPr>
          <a:xfrm>
            <a:off x="-20814" y="2372883"/>
            <a:ext cx="4004580" cy="2400267"/>
          </a:xfrm>
          <a:prstGeom prst="rect">
            <a:avLst/>
          </a:prstGeom>
          <a:solidFill>
            <a:schemeClr val="accent2"/>
          </a:solidFill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1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372883"/>
            <a:ext cx="7969249" cy="2400267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563988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6" name="Текст 24"/>
          <p:cNvSpPr>
            <a:spLocks noGrp="1"/>
          </p:cNvSpPr>
          <p:nvPr>
            <p:ph type="body" sz="quarter" idx="13"/>
          </p:nvPr>
        </p:nvSpPr>
        <p:spPr>
          <a:xfrm>
            <a:off x="335109" y="2324877"/>
            <a:ext cx="3216608" cy="3216608"/>
          </a:xfrm>
          <a:prstGeom prst="ellipse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7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853187"/>
            <a:ext cx="7969249" cy="2208245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367622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13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10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9782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315462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4222751" y="0"/>
            <a:ext cx="7969252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88" tIns="51944" rIns="103888" bIns="51944" rtlCol="0" anchor="ctr"/>
          <a:lstStyle/>
          <a:p>
            <a:pPr marL="609607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4175787" y="2372883"/>
            <a:ext cx="7986068" cy="1625600"/>
          </a:xfrm>
          <a:prstGeom prst="rect">
            <a:avLst/>
          </a:prstGeom>
        </p:spPr>
        <p:txBody>
          <a:bodyPr lIns="103888" tIns="51944" rIns="103888" bIns="51944"/>
          <a:lstStyle>
            <a:lvl1pPr algn="ctr" defTabSz="957829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27707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13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СПАСИБО ЗА ВНИМАНИЕ!</a:t>
            </a:r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10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89220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rtlCol="0" anchor="ctr"/>
          <a:lstStyle/>
          <a:p>
            <a:pPr marL="581211" marR="0" lvl="0" indent="-38099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133" b="0" i="0" u="none" strike="noStrike" kern="1200" cap="none" spc="0" normalizeH="0" baseline="0" noProof="0" dirty="0">
              <a:ln>
                <a:noFill/>
              </a:ln>
              <a:solidFill>
                <a:srgbClr val="363636">
                  <a:lumMod val="65000"/>
                  <a:lumOff val="3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8" tIns="51944" rIns="103888" bIns="51944" rtlCol="0" anchor="ctr"/>
          <a:lstStyle/>
          <a:p>
            <a:pPr marL="609607" marR="0" lvl="0" indent="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33" b="0" i="0" u="none" strike="noStrike" kern="0" cap="none" spc="0" normalizeH="0" baseline="0" noProof="0" dirty="0">
              <a:ln>
                <a:noFill/>
              </a:ln>
              <a:solidFill>
                <a:srgbClr val="363636">
                  <a:lumMod val="50000"/>
                  <a:lumOff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8" tIns="51944" rIns="103888" bIns="51944" rtlCol="0" anchor="ctr"/>
          <a:lstStyle/>
          <a:p>
            <a:pPr marL="609607" marR="0" lvl="0" indent="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33" b="0" i="0" u="none" strike="noStrike" kern="0" cap="none" spc="0" normalizeH="0" baseline="0" noProof="0" dirty="0">
              <a:ln>
                <a:noFill/>
              </a:ln>
              <a:solidFill>
                <a:srgbClr val="363636">
                  <a:lumMod val="50000"/>
                  <a:lumOff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0" name="Группа 29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31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933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Должность</a:t>
            </a:r>
          </a:p>
          <a:p>
            <a:pPr lvl="0"/>
            <a:r>
              <a:rPr lang="ru-RU" dirty="0"/>
              <a:t>должность</a:t>
            </a:r>
          </a:p>
        </p:txBody>
      </p:sp>
    </p:spTree>
    <p:extLst>
      <p:ext uri="{BB962C8B-B14F-4D97-AF65-F5344CB8AC3E}">
        <p14:creationId xmlns:p14="http://schemas.microsoft.com/office/powerpoint/2010/main" val="18133468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872875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80000"/>
              </a:lnSpc>
              <a:defRPr sz="2933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030891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1973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1460781"/>
            <a:ext cx="10990428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699206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036863"/>
            <a:ext cx="4896544" cy="1008112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Текст 24"/>
          <p:cNvSpPr>
            <a:spLocks noGrp="1"/>
          </p:cNvSpPr>
          <p:nvPr>
            <p:ph type="body" sz="quarter" idx="14"/>
          </p:nvPr>
        </p:nvSpPr>
        <p:spPr>
          <a:xfrm>
            <a:off x="7272899" y="2036846"/>
            <a:ext cx="4896544" cy="1008055"/>
          </a:xfrm>
          <a:prstGeom prst="rect">
            <a:avLst/>
          </a:prstGeom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317999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24"/>
          <p:cNvSpPr>
            <a:spLocks noGrp="1"/>
          </p:cNvSpPr>
          <p:nvPr>
            <p:ph type="body" sz="quarter" idx="13"/>
          </p:nvPr>
        </p:nvSpPr>
        <p:spPr>
          <a:xfrm>
            <a:off x="1199457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247624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6"/>
          </p:nvPr>
        </p:nvSpPr>
        <p:spPr>
          <a:xfrm>
            <a:off x="7296133" y="2324877"/>
            <a:ext cx="4896544" cy="1008112"/>
          </a:xfrm>
          <a:prstGeom prst="rect">
            <a:avLst/>
          </a:prstGeom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24"/>
          <p:cNvSpPr>
            <a:spLocks noGrp="1"/>
          </p:cNvSpPr>
          <p:nvPr>
            <p:ph type="body" sz="quarter" idx="17" hasCustomPrompt="1"/>
          </p:nvPr>
        </p:nvSpPr>
        <p:spPr>
          <a:xfrm>
            <a:off x="6344300" y="2276872"/>
            <a:ext cx="1287869" cy="100811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200" b="1">
                <a:solidFill>
                  <a:schemeClr val="accent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ХХХХХ</a:t>
            </a:r>
          </a:p>
        </p:txBody>
      </p:sp>
    </p:spTree>
    <p:extLst>
      <p:ext uri="{BB962C8B-B14F-4D97-AF65-F5344CB8AC3E}">
        <p14:creationId xmlns:p14="http://schemas.microsoft.com/office/powerpoint/2010/main" val="42838239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859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Объект 7"/>
          <p:cNvSpPr>
            <a:spLocks noGrp="1"/>
          </p:cNvSpPr>
          <p:nvPr>
            <p:ph sz="quarter" idx="16"/>
          </p:nvPr>
        </p:nvSpPr>
        <p:spPr>
          <a:xfrm>
            <a:off x="6092949" y="1460501"/>
            <a:ext cx="6096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848398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Текст 24"/>
          <p:cNvSpPr>
            <a:spLocks noGrp="1"/>
          </p:cNvSpPr>
          <p:nvPr>
            <p:ph type="body" sz="quarter" idx="14"/>
          </p:nvPr>
        </p:nvSpPr>
        <p:spPr>
          <a:xfrm>
            <a:off x="2118" y="1460781"/>
            <a:ext cx="4220633" cy="5397219"/>
          </a:xfrm>
          <a:prstGeom prst="rect">
            <a:avLst/>
          </a:prstGeom>
        </p:spPr>
        <p:txBody>
          <a:bodyPr lIns="180000" tIns="54000" rIns="180000" bIns="0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5"/>
          </p:nvPr>
        </p:nvSpPr>
        <p:spPr>
          <a:xfrm>
            <a:off x="4222752" y="1460501"/>
            <a:ext cx="7969249" cy="53975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357708" indent="-357708"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35559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594769" indent="-239178"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4978753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0"/>
          </p:nvPr>
        </p:nvSpPr>
        <p:spPr>
          <a:xfrm>
            <a:off x="0" y="980018"/>
            <a:ext cx="12192000" cy="5877983"/>
          </a:xfrm>
          <a:prstGeom prst="rect">
            <a:avLst/>
          </a:prstGeom>
        </p:spPr>
        <p:txBody>
          <a:bodyPr/>
          <a:lstStyle>
            <a:lvl1pPr marL="118530" indent="0">
              <a:buNone/>
              <a:defRPr sz="2400"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08269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296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0" name="Текст 24"/>
          <p:cNvSpPr>
            <a:spLocks noGrp="1"/>
          </p:cNvSpPr>
          <p:nvPr>
            <p:ph type="body" sz="quarter" idx="13"/>
          </p:nvPr>
        </p:nvSpPr>
        <p:spPr>
          <a:xfrm>
            <a:off x="-20814" y="2372883"/>
            <a:ext cx="4004580" cy="2400267"/>
          </a:xfrm>
          <a:prstGeom prst="rect">
            <a:avLst/>
          </a:prstGeom>
          <a:solidFill>
            <a:schemeClr val="accent2"/>
          </a:solidFill>
        </p:spPr>
        <p:txBody>
          <a:bodyPr lIns="180000" tIns="54000" rIns="18000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1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372883"/>
            <a:ext cx="7969249" cy="2400267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701398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6" name="Текст 24"/>
          <p:cNvSpPr>
            <a:spLocks noGrp="1"/>
          </p:cNvSpPr>
          <p:nvPr>
            <p:ph type="body" sz="quarter" idx="13"/>
          </p:nvPr>
        </p:nvSpPr>
        <p:spPr>
          <a:xfrm>
            <a:off x="335109" y="2324877"/>
            <a:ext cx="3216608" cy="3216608"/>
          </a:xfrm>
          <a:prstGeom prst="ellipse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3733" b="1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bg2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bg2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bg1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bg2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7" name="Текст 24"/>
          <p:cNvSpPr>
            <a:spLocks noGrp="1"/>
          </p:cNvSpPr>
          <p:nvPr>
            <p:ph type="body" sz="quarter" idx="14"/>
          </p:nvPr>
        </p:nvSpPr>
        <p:spPr>
          <a:xfrm>
            <a:off x="4222752" y="2853187"/>
            <a:ext cx="7969249" cy="2208245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</p:spPr>
        <p:txBody>
          <a:bodyPr lIns="180000" tIns="54000" rIns="180000" bIns="0" anchor="t"/>
          <a:lstStyle>
            <a:lvl1pPr marL="0" indent="0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0" indent="0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itchFamily="2" charset="2"/>
              <a:buNone/>
              <a:defRPr sz="2133" b="1">
                <a:solidFill>
                  <a:schemeClr val="accent4"/>
                </a:solidFill>
              </a:defRPr>
            </a:lvl2pPr>
            <a:lvl3pPr marL="361942" indent="-361942" defTabSz="1193770">
              <a:spcBef>
                <a:spcPts val="0"/>
              </a:spcBef>
              <a:spcAft>
                <a:spcPts val="800"/>
              </a:spcAft>
              <a:buClr>
                <a:schemeClr val="accent4"/>
              </a:buClr>
              <a:buSzPct val="100000"/>
              <a:buFont typeface="Wingdings" panose="05000000000000000000" pitchFamily="2" charset="2"/>
              <a:buChar char="§"/>
              <a:defRPr sz="2133">
                <a:solidFill>
                  <a:schemeClr val="accent4"/>
                </a:solidFill>
              </a:defRPr>
            </a:lvl3pPr>
            <a:lvl4pPr marL="361942" indent="-361942">
              <a:spcBef>
                <a:spcPts val="0"/>
              </a:spcBef>
              <a:spcAft>
                <a:spcPts val="1600"/>
              </a:spcAft>
              <a:buClr>
                <a:schemeClr val="accent4"/>
              </a:buClr>
              <a:buSzPct val="130000"/>
              <a:buFont typeface="+mj-lt"/>
              <a:buAutoNum type="arabicPeriod"/>
              <a:tabLst>
                <a:tab pos="239178" algn="l"/>
              </a:tabLst>
              <a:defRPr sz="2133">
                <a:solidFill>
                  <a:schemeClr val="accent4"/>
                </a:solidFill>
              </a:defRPr>
            </a:lvl4pPr>
            <a:lvl5pPr marL="592652" indent="-228594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0104658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28561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13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10" name="Picture 2" descr="\\172.16.16.2\User Data\DVK\ОСА\КАРТИНКИ\клипарт\Map Of Russia 01.t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556792"/>
            <a:ext cx="10561173" cy="51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8461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 userDrawn="1"/>
        </p:nvSpPr>
        <p:spPr>
          <a:xfrm>
            <a:off x="1303742" y="164638"/>
            <a:ext cx="56269" cy="582836"/>
          </a:xfrm>
          <a:prstGeom prst="rect">
            <a:avLst/>
          </a:prstGeom>
          <a:solidFill>
            <a:schemeClr val="accent2"/>
          </a:solidFill>
          <a:ln w="10795" cap="flat" cmpd="sng" algn="ctr">
            <a:noFill/>
            <a:prstDash val="solid"/>
          </a:ln>
          <a:effectLst/>
        </p:spPr>
        <p:txBody>
          <a:bodyPr lIns="108823" tIns="54411" rIns="108823" bIns="54411" spcCol="0"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lvl1pPr algn="r">
              <a:defRPr sz="2933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</a:defRPr>
            </a:lvl1pPr>
          </a:lstStyle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‹#›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 hasCustomPrompt="1"/>
          </p:nvPr>
        </p:nvSpPr>
        <p:spPr>
          <a:xfrm>
            <a:off x="1343472" y="116632"/>
            <a:ext cx="7734427" cy="714552"/>
          </a:xfrm>
          <a:prstGeom prst="rect">
            <a:avLst/>
          </a:prstGeom>
        </p:spPr>
        <p:txBody>
          <a:bodyPr tIns="90000" anchor="ctr"/>
          <a:lstStyle>
            <a:lvl1pPr algn="l">
              <a:lnSpc>
                <a:spcPct val="70000"/>
              </a:lnSpc>
              <a:defRPr sz="3067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2"/>
          </p:nvPr>
        </p:nvSpPr>
        <p:spPr>
          <a:xfrm>
            <a:off x="0" y="980730"/>
            <a:ext cx="12192000" cy="480052"/>
          </a:xfrm>
          <a:prstGeom prst="rect">
            <a:avLst/>
          </a:prstGeom>
          <a:solidFill>
            <a:schemeClr val="accent2"/>
          </a:solidFill>
        </p:spPr>
        <p:txBody>
          <a:bodyPr lIns="180000" tIns="0" bIns="36000" anchor="ctr"/>
          <a:lstStyle>
            <a:lvl1pPr marL="0" indent="0">
              <a:buNone/>
              <a:defRPr sz="2533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2" name="Объект 7"/>
          <p:cNvSpPr>
            <a:spLocks noGrp="1"/>
          </p:cNvSpPr>
          <p:nvPr>
            <p:ph sz="quarter" idx="15"/>
          </p:nvPr>
        </p:nvSpPr>
        <p:spPr>
          <a:xfrm>
            <a:off x="0" y="1473150"/>
            <a:ext cx="12192000" cy="5397500"/>
          </a:xfrm>
          <a:prstGeom prst="rect">
            <a:avLst/>
          </a:prstGeom>
        </p:spPr>
        <p:txBody>
          <a:bodyPr/>
          <a:lstStyle>
            <a:lvl1pPr marL="474121" indent="-355591">
              <a:spcBef>
                <a:spcPts val="0"/>
              </a:spcBef>
              <a:spcAft>
                <a:spcPts val="800"/>
              </a:spcAft>
              <a:buNone/>
              <a:defRPr sz="2133">
                <a:solidFill>
                  <a:schemeClr val="accent4"/>
                </a:solidFill>
              </a:defRPr>
            </a:lvl1pPr>
            <a:lvl2pPr marL="474121" indent="-355591">
              <a:spcBef>
                <a:spcPts val="0"/>
              </a:spcBef>
              <a:spcAft>
                <a:spcPts val="800"/>
              </a:spcAft>
              <a:buNone/>
              <a:defRPr sz="2133" b="1">
                <a:solidFill>
                  <a:schemeClr val="accent4"/>
                </a:solidFill>
              </a:defRPr>
            </a:lvl2pPr>
            <a:lvl3pPr marL="474121" indent="-355591"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tabLst/>
              <a:defRPr sz="2133">
                <a:solidFill>
                  <a:schemeClr val="accent4"/>
                </a:solidFill>
              </a:defRPr>
            </a:lvl3pPr>
            <a:lvl4pPr marL="474121" indent="-355591">
              <a:spcBef>
                <a:spcPts val="0"/>
              </a:spcBef>
              <a:spcAft>
                <a:spcPts val="1600"/>
              </a:spcAft>
              <a:buClr>
                <a:schemeClr val="accent2"/>
              </a:buClr>
              <a:buSzPct val="130000"/>
              <a:buFont typeface="+mj-lt"/>
              <a:buAutoNum type="arabicPeriod"/>
              <a:defRPr sz="2133">
                <a:solidFill>
                  <a:schemeClr val="accent4"/>
                </a:solidFill>
              </a:defRPr>
            </a:lvl4pPr>
            <a:lvl5pPr marL="719649" indent="-239178">
              <a:spcBef>
                <a:spcPts val="0"/>
              </a:spcBef>
              <a:buFont typeface="Calibri" panose="020F0502020204030204" pitchFamily="34" charset="0"/>
              <a:buChar char="–"/>
              <a:defRPr sz="1867">
                <a:solidFill>
                  <a:schemeClr val="accent4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082525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4222751" y="0"/>
            <a:ext cx="7969252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88" tIns="51944" rIns="103888" bIns="51944" rtlCol="0" anchor="ctr"/>
          <a:lstStyle/>
          <a:p>
            <a:pPr marL="609607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4175787" y="2372883"/>
            <a:ext cx="7986068" cy="1625600"/>
          </a:xfrm>
          <a:prstGeom prst="rect">
            <a:avLst/>
          </a:prstGeom>
        </p:spPr>
        <p:txBody>
          <a:bodyPr lIns="103888" tIns="51944" rIns="103888" bIns="51944"/>
          <a:lstStyle>
            <a:lvl1pPr algn="ctr" defTabSz="957829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27707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13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СПАСИБО ЗА ВНИМАНИЕ!</a:t>
            </a:r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10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046682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rtlCol="0" anchor="ctr"/>
          <a:lstStyle/>
          <a:p>
            <a:pPr marL="581211" marR="0" lvl="0" indent="-38099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133" b="0" i="0" u="none" strike="noStrike" kern="1200" cap="none" spc="0" normalizeH="0" baseline="0" noProof="0" dirty="0">
              <a:ln>
                <a:noFill/>
              </a:ln>
              <a:solidFill>
                <a:srgbClr val="363636">
                  <a:lumMod val="65000"/>
                  <a:lumOff val="3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8" tIns="51944" rIns="103888" bIns="51944" rtlCol="0" anchor="ctr"/>
          <a:lstStyle/>
          <a:p>
            <a:pPr marL="609607" marR="0" lvl="0" indent="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33" b="0" i="0" u="none" strike="noStrike" kern="0" cap="none" spc="0" normalizeH="0" baseline="0" noProof="0" dirty="0">
              <a:ln>
                <a:noFill/>
              </a:ln>
              <a:solidFill>
                <a:srgbClr val="363636">
                  <a:lumMod val="50000"/>
                  <a:lumOff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8" tIns="51944" rIns="103888" bIns="51944" rtlCol="0" anchor="ctr"/>
          <a:lstStyle/>
          <a:p>
            <a:pPr marL="609607" marR="0" lvl="0" indent="0" algn="l" defTabSz="10881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33" b="0" i="0" u="none" strike="noStrike" kern="0" cap="none" spc="0" normalizeH="0" baseline="0" noProof="0" dirty="0">
              <a:ln>
                <a:noFill/>
              </a:ln>
              <a:solidFill>
                <a:srgbClr val="363636">
                  <a:lumMod val="50000"/>
                  <a:lumOff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0" name="Группа 29"/>
          <p:cNvGrpSpPr/>
          <p:nvPr userDrawn="1"/>
        </p:nvGrpSpPr>
        <p:grpSpPr>
          <a:xfrm>
            <a:off x="757093" y="1484788"/>
            <a:ext cx="2650608" cy="3730049"/>
            <a:chOff x="416496" y="1459961"/>
            <a:chExt cx="2688662" cy="3697231"/>
          </a:xfrm>
        </p:grpSpPr>
        <p:pic>
          <p:nvPicPr>
            <p:cNvPr id="31" name="Picture 2" descr="C:\Users\eletkina\Documents\orel_Minsvyaz_outlines_grey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25" b="13253"/>
            <a:stretch/>
          </p:blipFill>
          <p:spPr bwMode="auto">
            <a:xfrm>
              <a:off x="488504" y="2711596"/>
              <a:ext cx="2367720" cy="244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C:\Users\eletkina\Documents\templ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0"/>
            <a:stretch/>
          </p:blipFill>
          <p:spPr bwMode="auto">
            <a:xfrm>
              <a:off x="416496" y="1459961"/>
              <a:ext cx="2688662" cy="1084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933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Должность</a:t>
            </a:r>
          </a:p>
          <a:p>
            <a:pPr lvl="0"/>
            <a:r>
              <a:rPr lang="ru-RU" dirty="0"/>
              <a:t>должность</a:t>
            </a:r>
          </a:p>
        </p:txBody>
      </p:sp>
    </p:spTree>
    <p:extLst>
      <p:ext uri="{BB962C8B-B14F-4D97-AF65-F5344CB8AC3E}">
        <p14:creationId xmlns:p14="http://schemas.microsoft.com/office/powerpoint/2010/main" val="156996551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162748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6" name="Группа 15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7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9664639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6" name="Группа 15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7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74826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1545157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1744822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781602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0282376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4FC8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088999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hlinkClick r:id="" action="ppaction://noaction"/>
          </p:cNvPr>
          <p:cNvSpPr/>
          <p:nvPr userDrawn="1"/>
        </p:nvSpPr>
        <p:spPr>
          <a:xfrm>
            <a:off x="4223793" y="1197252"/>
            <a:ext cx="7966255" cy="4500000"/>
          </a:xfrm>
          <a:prstGeom prst="rect">
            <a:avLst/>
          </a:prstGeom>
          <a:solidFill>
            <a:schemeClr val="accent6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97" tIns="51949" rIns="103897" bIns="51949" rtlCol="0" anchor="ctr"/>
          <a:lstStyle/>
          <a:p>
            <a:pPr marL="581211" indent="-380990" defTabSz="1088198">
              <a:buFont typeface="Arial" pitchFamily="34" charset="0"/>
              <a:buChar char="•"/>
            </a:pPr>
            <a:endParaRPr lang="en-US" sz="2100" dirty="0">
              <a:solidFill>
                <a:srgbClr val="363636">
                  <a:lumMod val="65000"/>
                  <a:lumOff val="35000"/>
                </a:srgbClr>
              </a:solidFill>
            </a:endParaRPr>
          </a:p>
        </p:txBody>
      </p:sp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4" name="Прямоугольник 33"/>
          <p:cNvSpPr/>
          <p:nvPr userDrawn="1"/>
        </p:nvSpPr>
        <p:spPr>
          <a:xfrm>
            <a:off x="4238363" y="1200000"/>
            <a:ext cx="246560" cy="2640000"/>
          </a:xfrm>
          <a:prstGeom prst="rect">
            <a:avLst/>
          </a:prstGeom>
          <a:solidFill>
            <a:srgbClr val="1E36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35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9294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36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405331"/>
            <a:ext cx="3649133" cy="33603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2"/>
          </p:nvPr>
        </p:nvSpPr>
        <p:spPr>
          <a:xfrm>
            <a:off x="4702984" y="1268761"/>
            <a:ext cx="7105651" cy="203623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9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6768075" y="4245091"/>
            <a:ext cx="5136060" cy="527959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buNone/>
              <a:defRPr sz="24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Имя Фамилия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68075" y="4793583"/>
            <a:ext cx="5163699" cy="842507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2400" b="0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 smtClean="0"/>
              <a:t>Должность</a:t>
            </a:r>
          </a:p>
          <a:p>
            <a:pPr lvl="0"/>
            <a:r>
              <a:rPr lang="ru-RU" dirty="0" smtClean="0"/>
              <a:t>должность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6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14103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6" name="Текст 4"/>
          <p:cNvSpPr txBox="1">
            <a:spLocks/>
          </p:cNvSpPr>
          <p:nvPr userDrawn="1"/>
        </p:nvSpPr>
        <p:spPr>
          <a:xfrm>
            <a:off x="4445541" y="1196975"/>
            <a:ext cx="7749281" cy="584188"/>
          </a:xfrm>
          <a:prstGeom prst="rect">
            <a:avLst/>
          </a:prstGeom>
          <a:solidFill>
            <a:srgbClr val="ECECEC"/>
          </a:solidFill>
        </p:spPr>
        <p:txBody>
          <a:bodyPr lIns="103897" tIns="51949" rIns="103897" bIns="51949" anchor="ctr"/>
          <a:lstStyle>
            <a:lvl1pPr marL="151521" indent="0" algn="l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808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617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425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2339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2023" defTabSz="1219170">
              <a:defRPr/>
            </a:pPr>
            <a:r>
              <a:rPr lang="ru-RU" sz="2000" smtClean="0">
                <a:solidFill>
                  <a:srgbClr val="D8D8D8">
                    <a:lumMod val="50000"/>
                  </a:srgbClr>
                </a:solidFill>
              </a:rPr>
              <a:t>Заголовок</a:t>
            </a:r>
            <a:endParaRPr lang="ru-RU" sz="2000" dirty="0" smtClean="0">
              <a:solidFill>
                <a:srgbClr val="D8D8D8">
                  <a:lumMod val="50000"/>
                </a:srgbClr>
              </a:solidFill>
            </a:endParaRPr>
          </a:p>
        </p:txBody>
      </p:sp>
      <p:sp>
        <p:nvSpPr>
          <p:cNvPr id="37" name="Текст 4"/>
          <p:cNvSpPr txBox="1">
            <a:spLocks/>
          </p:cNvSpPr>
          <p:nvPr userDrawn="1"/>
        </p:nvSpPr>
        <p:spPr>
          <a:xfrm>
            <a:off x="4445541" y="1985749"/>
            <a:ext cx="7749281" cy="584188"/>
          </a:xfrm>
          <a:prstGeom prst="rect">
            <a:avLst/>
          </a:prstGeom>
          <a:solidFill>
            <a:srgbClr val="ECECEC"/>
          </a:solidFill>
        </p:spPr>
        <p:txBody>
          <a:bodyPr lIns="103897" tIns="51949" rIns="103897" bIns="51949" anchor="ctr"/>
          <a:lstStyle>
            <a:lvl1pPr marL="151521" indent="0" algn="l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808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617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425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2339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2023" defTabSz="1219170">
              <a:defRPr/>
            </a:pPr>
            <a:r>
              <a:rPr lang="ru-RU" sz="2000" smtClean="0">
                <a:solidFill>
                  <a:srgbClr val="D8D8D8">
                    <a:lumMod val="50000"/>
                  </a:srgbClr>
                </a:solidFill>
              </a:rPr>
              <a:t>Заголовок</a:t>
            </a:r>
            <a:endParaRPr lang="ru-RU" sz="2000" dirty="0" smtClean="0">
              <a:solidFill>
                <a:srgbClr val="D8D8D8">
                  <a:lumMod val="50000"/>
                </a:srgbClr>
              </a:solidFill>
            </a:endParaRPr>
          </a:p>
        </p:txBody>
      </p:sp>
      <p:sp>
        <p:nvSpPr>
          <p:cNvPr id="38" name="Текст 4"/>
          <p:cNvSpPr txBox="1">
            <a:spLocks/>
          </p:cNvSpPr>
          <p:nvPr userDrawn="1"/>
        </p:nvSpPr>
        <p:spPr>
          <a:xfrm>
            <a:off x="4445541" y="2774522"/>
            <a:ext cx="7749281" cy="584188"/>
          </a:xfrm>
          <a:prstGeom prst="rect">
            <a:avLst/>
          </a:prstGeom>
          <a:solidFill>
            <a:srgbClr val="ECECEC"/>
          </a:solidFill>
        </p:spPr>
        <p:txBody>
          <a:bodyPr lIns="103897" tIns="51949" rIns="103897" bIns="51949" anchor="ctr"/>
          <a:lstStyle>
            <a:lvl1pPr marL="151521" indent="0" algn="l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808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617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425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2339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2023" defTabSz="1219170">
              <a:defRPr/>
            </a:pPr>
            <a:r>
              <a:rPr lang="ru-RU" sz="2000" smtClean="0">
                <a:solidFill>
                  <a:srgbClr val="D8D8D8">
                    <a:lumMod val="50000"/>
                  </a:srgbClr>
                </a:solidFill>
              </a:rPr>
              <a:t>Заголовок</a:t>
            </a:r>
            <a:endParaRPr lang="ru-RU" sz="2000" dirty="0" smtClean="0">
              <a:solidFill>
                <a:srgbClr val="D8D8D8">
                  <a:lumMod val="50000"/>
                </a:srgbClr>
              </a:solidFill>
            </a:endParaRPr>
          </a:p>
        </p:txBody>
      </p:sp>
      <p:sp>
        <p:nvSpPr>
          <p:cNvPr id="39" name="Текст 4"/>
          <p:cNvSpPr txBox="1">
            <a:spLocks/>
          </p:cNvSpPr>
          <p:nvPr userDrawn="1"/>
        </p:nvSpPr>
        <p:spPr>
          <a:xfrm>
            <a:off x="4445541" y="3563295"/>
            <a:ext cx="7749281" cy="584188"/>
          </a:xfrm>
          <a:prstGeom prst="rect">
            <a:avLst/>
          </a:prstGeom>
          <a:solidFill>
            <a:srgbClr val="ECECEC"/>
          </a:solidFill>
        </p:spPr>
        <p:txBody>
          <a:bodyPr lIns="103897" tIns="51949" rIns="103897" bIns="51949" anchor="ctr"/>
          <a:lstStyle>
            <a:lvl1pPr marL="151521" indent="0" algn="l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808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617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425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2339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2023" defTabSz="1219170">
              <a:defRPr/>
            </a:pPr>
            <a:r>
              <a:rPr lang="ru-RU" sz="2000" smtClean="0">
                <a:solidFill>
                  <a:srgbClr val="D8D8D8">
                    <a:lumMod val="50000"/>
                  </a:srgbClr>
                </a:solidFill>
              </a:rPr>
              <a:t>Заголовок</a:t>
            </a:r>
            <a:endParaRPr lang="ru-RU" sz="2000" dirty="0" smtClean="0">
              <a:solidFill>
                <a:srgbClr val="D8D8D8">
                  <a:lumMod val="50000"/>
                </a:srgbClr>
              </a:solidFill>
            </a:endParaRPr>
          </a:p>
        </p:txBody>
      </p:sp>
      <p:sp>
        <p:nvSpPr>
          <p:cNvPr id="40" name="Текст 4"/>
          <p:cNvSpPr txBox="1">
            <a:spLocks/>
          </p:cNvSpPr>
          <p:nvPr userDrawn="1"/>
        </p:nvSpPr>
        <p:spPr>
          <a:xfrm>
            <a:off x="4445540" y="4352067"/>
            <a:ext cx="7754013" cy="584188"/>
          </a:xfrm>
          <a:prstGeom prst="rect">
            <a:avLst/>
          </a:prstGeom>
          <a:solidFill>
            <a:srgbClr val="ECECEC"/>
          </a:solidFill>
        </p:spPr>
        <p:txBody>
          <a:bodyPr lIns="103897" tIns="51949" rIns="103897" bIns="51949" anchor="ctr"/>
          <a:lstStyle>
            <a:lvl1pPr marL="151521" indent="0" algn="l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808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617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425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2339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2023" defTabSz="1219170">
              <a:defRPr/>
            </a:pPr>
            <a:r>
              <a:rPr lang="ru-RU" sz="2000" smtClean="0">
                <a:solidFill>
                  <a:srgbClr val="D8D8D8">
                    <a:lumMod val="50000"/>
                  </a:srgbClr>
                </a:solidFill>
              </a:rPr>
              <a:t>Заголовок</a:t>
            </a:r>
            <a:endParaRPr lang="ru-RU" sz="2000" dirty="0" smtClean="0">
              <a:solidFill>
                <a:srgbClr val="D8D8D8">
                  <a:lumMod val="50000"/>
                </a:srgbClr>
              </a:solidFill>
            </a:endParaRPr>
          </a:p>
        </p:txBody>
      </p:sp>
      <p:sp>
        <p:nvSpPr>
          <p:cNvPr id="41" name="Текст 4"/>
          <p:cNvSpPr txBox="1">
            <a:spLocks/>
          </p:cNvSpPr>
          <p:nvPr userDrawn="1"/>
        </p:nvSpPr>
        <p:spPr>
          <a:xfrm>
            <a:off x="4445541" y="5140842"/>
            <a:ext cx="7749281" cy="584188"/>
          </a:xfrm>
          <a:prstGeom prst="rect">
            <a:avLst/>
          </a:prstGeom>
          <a:solidFill>
            <a:srgbClr val="ECECEC"/>
          </a:solidFill>
        </p:spPr>
        <p:txBody>
          <a:bodyPr lIns="103897" tIns="51949" rIns="103897" bIns="51949" anchor="ctr"/>
          <a:lstStyle>
            <a:lvl1pPr marL="151521" indent="0" algn="l" defTabSz="914400" rtl="0" eaLnBrk="1" latinLnBrk="0" hangingPunct="1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808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617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4254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2339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2023" defTabSz="1219170">
              <a:defRPr/>
            </a:pPr>
            <a:r>
              <a:rPr lang="ru-RU" sz="2000" smtClean="0">
                <a:solidFill>
                  <a:srgbClr val="D8D8D8">
                    <a:lumMod val="50000"/>
                  </a:srgbClr>
                </a:solidFill>
              </a:rPr>
              <a:t>Заголовок</a:t>
            </a:r>
            <a:endParaRPr lang="ru-RU" sz="2000" dirty="0" smtClean="0">
              <a:solidFill>
                <a:srgbClr val="D8D8D8">
                  <a:lumMod val="50000"/>
                </a:srgbClr>
              </a:solidFill>
            </a:endParaRPr>
          </a:p>
        </p:txBody>
      </p:sp>
      <p:sp>
        <p:nvSpPr>
          <p:cNvPr id="42" name="Текст 43"/>
          <p:cNvSpPr txBox="1">
            <a:spLocks/>
          </p:cNvSpPr>
          <p:nvPr userDrawn="1"/>
        </p:nvSpPr>
        <p:spPr>
          <a:xfrm>
            <a:off x="4223792" y="3564000"/>
            <a:ext cx="221747" cy="583200"/>
          </a:xfrm>
          <a:prstGeom prst="rect">
            <a:avLst/>
          </a:prstGeom>
          <a:solidFill>
            <a:srgbClr val="CC3399"/>
          </a:solidFill>
        </p:spPr>
        <p:txBody>
          <a:bodyPr lIns="103897" tIns="51949" rIns="103897" bIns="51949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defRPr/>
            </a:pPr>
            <a:r>
              <a:rPr lang="ru-RU" smtClean="0">
                <a:solidFill>
                  <a:srgbClr val="363636"/>
                </a:solidFill>
              </a:rPr>
              <a:t>.</a:t>
            </a:r>
            <a:endParaRPr lang="ru-RU" dirty="0">
              <a:solidFill>
                <a:srgbClr val="363636"/>
              </a:solidFill>
            </a:endParaRPr>
          </a:p>
        </p:txBody>
      </p:sp>
      <p:sp>
        <p:nvSpPr>
          <p:cNvPr id="43" name="Текст 43"/>
          <p:cNvSpPr txBox="1">
            <a:spLocks/>
          </p:cNvSpPr>
          <p:nvPr userDrawn="1"/>
        </p:nvSpPr>
        <p:spPr>
          <a:xfrm>
            <a:off x="4223793" y="2775600"/>
            <a:ext cx="220785" cy="583200"/>
          </a:xfrm>
          <a:prstGeom prst="rect">
            <a:avLst/>
          </a:prstGeom>
          <a:solidFill>
            <a:srgbClr val="FF0000"/>
          </a:solidFill>
        </p:spPr>
        <p:txBody>
          <a:bodyPr lIns="103897" tIns="51949" rIns="103897" bIns="51949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defRPr/>
            </a:pPr>
            <a:r>
              <a:rPr lang="ru-RU" smtClean="0">
                <a:solidFill>
                  <a:srgbClr val="363636"/>
                </a:solidFill>
              </a:rPr>
              <a:t>.</a:t>
            </a:r>
            <a:endParaRPr lang="ru-RU" dirty="0">
              <a:solidFill>
                <a:srgbClr val="363636"/>
              </a:solidFill>
            </a:endParaRPr>
          </a:p>
        </p:txBody>
      </p:sp>
      <p:sp>
        <p:nvSpPr>
          <p:cNvPr id="44" name="Текст 43"/>
          <p:cNvSpPr txBox="1">
            <a:spLocks/>
          </p:cNvSpPr>
          <p:nvPr userDrawn="1"/>
        </p:nvSpPr>
        <p:spPr>
          <a:xfrm>
            <a:off x="4223793" y="1987200"/>
            <a:ext cx="220785" cy="583200"/>
          </a:xfrm>
          <a:prstGeom prst="rect">
            <a:avLst/>
          </a:prstGeom>
          <a:solidFill>
            <a:srgbClr val="0000FF"/>
          </a:solidFill>
        </p:spPr>
        <p:txBody>
          <a:bodyPr lIns="103897" tIns="51949" rIns="103897" bIns="51949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defRPr/>
            </a:pPr>
            <a:r>
              <a:rPr lang="ru-RU" smtClean="0">
                <a:solidFill>
                  <a:srgbClr val="363636"/>
                </a:solidFill>
              </a:rPr>
              <a:t>.</a:t>
            </a:r>
            <a:endParaRPr lang="ru-RU" dirty="0">
              <a:solidFill>
                <a:srgbClr val="363636"/>
              </a:solidFill>
            </a:endParaRPr>
          </a:p>
        </p:txBody>
      </p:sp>
      <p:sp>
        <p:nvSpPr>
          <p:cNvPr id="45" name="Текст 43"/>
          <p:cNvSpPr txBox="1">
            <a:spLocks/>
          </p:cNvSpPr>
          <p:nvPr userDrawn="1"/>
        </p:nvSpPr>
        <p:spPr>
          <a:xfrm>
            <a:off x="4223794" y="1198800"/>
            <a:ext cx="220785" cy="583200"/>
          </a:xfrm>
          <a:prstGeom prst="rect">
            <a:avLst/>
          </a:prstGeom>
          <a:solidFill>
            <a:srgbClr val="FFC000"/>
          </a:solidFill>
        </p:spPr>
        <p:txBody>
          <a:bodyPr lIns="103897" tIns="51949" rIns="103897" bIns="51949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defRPr/>
            </a:pPr>
            <a:r>
              <a:rPr lang="ru-RU" smtClean="0">
                <a:solidFill>
                  <a:srgbClr val="363636"/>
                </a:solidFill>
              </a:rPr>
              <a:t>.</a:t>
            </a:r>
            <a:endParaRPr lang="ru-RU" dirty="0">
              <a:solidFill>
                <a:srgbClr val="363636"/>
              </a:solidFill>
            </a:endParaRPr>
          </a:p>
        </p:txBody>
      </p:sp>
      <p:sp>
        <p:nvSpPr>
          <p:cNvPr id="46" name="Текст 43"/>
          <p:cNvSpPr txBox="1">
            <a:spLocks/>
          </p:cNvSpPr>
          <p:nvPr userDrawn="1"/>
        </p:nvSpPr>
        <p:spPr>
          <a:xfrm>
            <a:off x="4223793" y="4352400"/>
            <a:ext cx="220785" cy="583200"/>
          </a:xfrm>
          <a:prstGeom prst="rect">
            <a:avLst/>
          </a:prstGeom>
          <a:solidFill>
            <a:srgbClr val="6600CC"/>
          </a:solidFill>
        </p:spPr>
        <p:txBody>
          <a:bodyPr lIns="103897" tIns="51949" rIns="103897" bIns="51949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defRPr/>
            </a:pPr>
            <a:r>
              <a:rPr lang="ru-RU" smtClean="0">
                <a:solidFill>
                  <a:srgbClr val="363636"/>
                </a:solidFill>
              </a:rPr>
              <a:t>.</a:t>
            </a:r>
            <a:endParaRPr lang="ru-RU" dirty="0">
              <a:solidFill>
                <a:srgbClr val="363636"/>
              </a:solidFill>
            </a:endParaRPr>
          </a:p>
        </p:txBody>
      </p:sp>
      <p:sp>
        <p:nvSpPr>
          <p:cNvPr id="47" name="Текст 43"/>
          <p:cNvSpPr txBox="1">
            <a:spLocks/>
          </p:cNvSpPr>
          <p:nvPr userDrawn="1"/>
        </p:nvSpPr>
        <p:spPr>
          <a:xfrm>
            <a:off x="4223793" y="5140800"/>
            <a:ext cx="220785" cy="583200"/>
          </a:xfrm>
          <a:prstGeom prst="rect">
            <a:avLst/>
          </a:prstGeom>
          <a:solidFill>
            <a:srgbClr val="92D050"/>
          </a:solidFill>
        </p:spPr>
        <p:txBody>
          <a:bodyPr lIns="103897" tIns="51949" rIns="103897" bIns="51949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>
              <a:defRPr/>
            </a:pPr>
            <a:r>
              <a:rPr lang="ru-RU" smtClean="0">
                <a:solidFill>
                  <a:srgbClr val="363636"/>
                </a:solidFill>
              </a:rPr>
              <a:t>.</a:t>
            </a:r>
            <a:endParaRPr lang="ru-RU" dirty="0">
              <a:solidFill>
                <a:srgbClr val="363636"/>
              </a:solidFill>
            </a:endParaRPr>
          </a:p>
        </p:txBody>
      </p:sp>
      <p:sp>
        <p:nvSpPr>
          <p:cNvPr id="21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1" y="6069294"/>
            <a:ext cx="3649249" cy="405045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22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1" y="6405331"/>
            <a:ext cx="3649249" cy="405045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grpSp>
        <p:nvGrpSpPr>
          <p:cNvPr id="23" name="Группа 22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24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1136018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 userDrawn="1"/>
        </p:nvSpPr>
        <p:spPr>
          <a:xfrm>
            <a:off x="4223792" y="0"/>
            <a:ext cx="7968211" cy="98072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6" name="Прямоугольник 25"/>
          <p:cNvSpPr/>
          <p:nvPr userDrawn="1"/>
        </p:nvSpPr>
        <p:spPr>
          <a:xfrm>
            <a:off x="4223792" y="5984875"/>
            <a:ext cx="7971029" cy="900509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03885" tIns="51943" rIns="103885" bIns="51943" rtlCol="0" anchor="ctr"/>
          <a:lstStyle/>
          <a:p>
            <a:pPr marL="609607" defTabSz="1088198">
              <a:defRPr/>
            </a:pPr>
            <a:endParaRPr lang="ru-RU" sz="2100" kern="0" dirty="0" smtClean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1" name="Текст 4"/>
          <p:cNvSpPr>
            <a:spLocks noGrp="1"/>
          </p:cNvSpPr>
          <p:nvPr>
            <p:ph type="body" sz="quarter" idx="12" hasCustomPrompt="1"/>
          </p:nvPr>
        </p:nvSpPr>
        <p:spPr>
          <a:xfrm>
            <a:off x="4223792" y="1196975"/>
            <a:ext cx="7966256" cy="584188"/>
          </a:xfrm>
          <a:prstGeom prst="rect">
            <a:avLst/>
          </a:prstGeom>
          <a:solidFill>
            <a:srgbClr val="ECECEC"/>
          </a:solidFill>
        </p:spPr>
        <p:txBody>
          <a:bodyPr lIns="335992" tIns="51949" rIns="103897" bIns="51949" anchor="ctr"/>
          <a:lstStyle>
            <a:lvl1pPr marL="202023" indent="0">
              <a:lnSpc>
                <a:spcPct val="80000"/>
              </a:lnSpc>
              <a:spcBef>
                <a:spcPts val="0"/>
              </a:spcBef>
              <a:buNone/>
              <a:defRPr sz="21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544098" indent="0">
              <a:buNone/>
              <a:defRPr/>
            </a:lvl2pPr>
            <a:lvl3pPr marL="1088199" indent="0">
              <a:buNone/>
              <a:defRPr/>
            </a:lvl3pPr>
            <a:lvl4pPr marL="1632298" indent="0">
              <a:buNone/>
              <a:defRPr/>
            </a:lvl4pPr>
            <a:lvl5pPr marL="2176398" indent="0">
              <a:buNone/>
              <a:defRPr/>
            </a:lvl5pPr>
          </a:lstStyle>
          <a:p>
            <a:pPr lvl="0"/>
            <a:r>
              <a:rPr lang="ru-RU" dirty="0" smtClean="0"/>
              <a:t>Заголовок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4223792" y="1985749"/>
            <a:ext cx="7966256" cy="584188"/>
          </a:xfrm>
          <a:prstGeom prst="rect">
            <a:avLst/>
          </a:prstGeom>
          <a:solidFill>
            <a:srgbClr val="ECECEC"/>
          </a:solidFill>
        </p:spPr>
        <p:txBody>
          <a:bodyPr lIns="335992" tIns="51949" rIns="103897" bIns="51949" anchor="ctr"/>
          <a:lstStyle>
            <a:lvl1pPr marL="202023" indent="0">
              <a:lnSpc>
                <a:spcPct val="80000"/>
              </a:lnSpc>
              <a:spcBef>
                <a:spcPts val="0"/>
              </a:spcBef>
              <a:buNone/>
              <a:defRPr sz="21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544098" indent="0">
              <a:buNone/>
              <a:defRPr/>
            </a:lvl2pPr>
            <a:lvl3pPr marL="1088199" indent="0">
              <a:buNone/>
              <a:defRPr/>
            </a:lvl3pPr>
            <a:lvl4pPr marL="1632298" indent="0">
              <a:buNone/>
              <a:defRPr/>
            </a:lvl4pPr>
            <a:lvl5pPr marL="2176398" indent="0">
              <a:buNone/>
              <a:defRPr/>
            </a:lvl5pPr>
          </a:lstStyle>
          <a:p>
            <a:pPr lvl="0"/>
            <a:r>
              <a:rPr lang="ru-RU" dirty="0" smtClean="0"/>
              <a:t>Заголовок</a:t>
            </a:r>
          </a:p>
        </p:txBody>
      </p:sp>
      <p:sp>
        <p:nvSpPr>
          <p:cNvPr id="23" name="Текст 4"/>
          <p:cNvSpPr>
            <a:spLocks noGrp="1"/>
          </p:cNvSpPr>
          <p:nvPr>
            <p:ph type="body" sz="quarter" idx="14" hasCustomPrompt="1"/>
          </p:nvPr>
        </p:nvSpPr>
        <p:spPr>
          <a:xfrm>
            <a:off x="4223792" y="2774522"/>
            <a:ext cx="7966256" cy="584188"/>
          </a:xfrm>
          <a:prstGeom prst="rect">
            <a:avLst/>
          </a:prstGeom>
          <a:solidFill>
            <a:srgbClr val="ECECEC"/>
          </a:solidFill>
        </p:spPr>
        <p:txBody>
          <a:bodyPr lIns="335992" tIns="51949" rIns="103897" bIns="51949" anchor="ctr"/>
          <a:lstStyle>
            <a:lvl1pPr marL="202023" indent="0">
              <a:lnSpc>
                <a:spcPct val="80000"/>
              </a:lnSpc>
              <a:spcBef>
                <a:spcPts val="0"/>
              </a:spcBef>
              <a:buNone/>
              <a:defRPr sz="21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544098" indent="0">
              <a:buNone/>
              <a:defRPr/>
            </a:lvl2pPr>
            <a:lvl3pPr marL="1088199" indent="0">
              <a:buNone/>
              <a:defRPr/>
            </a:lvl3pPr>
            <a:lvl4pPr marL="1632298" indent="0">
              <a:buNone/>
              <a:defRPr/>
            </a:lvl4pPr>
            <a:lvl5pPr marL="2176398" indent="0">
              <a:buNone/>
              <a:defRPr/>
            </a:lvl5pPr>
          </a:lstStyle>
          <a:p>
            <a:pPr lvl="0"/>
            <a:r>
              <a:rPr lang="ru-RU" dirty="0" smtClean="0"/>
              <a:t>Заголовок</a:t>
            </a:r>
          </a:p>
        </p:txBody>
      </p:sp>
      <p:sp>
        <p:nvSpPr>
          <p:cNvPr id="24" name="Текст 4"/>
          <p:cNvSpPr>
            <a:spLocks noGrp="1"/>
          </p:cNvSpPr>
          <p:nvPr>
            <p:ph type="body" sz="quarter" idx="15" hasCustomPrompt="1"/>
          </p:nvPr>
        </p:nvSpPr>
        <p:spPr>
          <a:xfrm>
            <a:off x="4223792" y="3563295"/>
            <a:ext cx="7966256" cy="584188"/>
          </a:xfrm>
          <a:prstGeom prst="rect">
            <a:avLst/>
          </a:prstGeom>
          <a:solidFill>
            <a:srgbClr val="ECECEC"/>
          </a:solidFill>
        </p:spPr>
        <p:txBody>
          <a:bodyPr lIns="335992" tIns="51949" rIns="103897" bIns="51949" anchor="ctr"/>
          <a:lstStyle>
            <a:lvl1pPr marL="202023" indent="0">
              <a:lnSpc>
                <a:spcPct val="80000"/>
              </a:lnSpc>
              <a:spcBef>
                <a:spcPts val="0"/>
              </a:spcBef>
              <a:buNone/>
              <a:defRPr sz="21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544098" indent="0">
              <a:buNone/>
              <a:defRPr/>
            </a:lvl2pPr>
            <a:lvl3pPr marL="1088199" indent="0">
              <a:buNone/>
              <a:defRPr/>
            </a:lvl3pPr>
            <a:lvl4pPr marL="1632298" indent="0">
              <a:buNone/>
              <a:defRPr/>
            </a:lvl4pPr>
            <a:lvl5pPr marL="2176398" indent="0">
              <a:buNone/>
              <a:defRPr/>
            </a:lvl5pPr>
          </a:lstStyle>
          <a:p>
            <a:pPr lvl="0"/>
            <a:r>
              <a:rPr lang="ru-RU" dirty="0" smtClean="0"/>
              <a:t>Заголовок</a:t>
            </a:r>
          </a:p>
        </p:txBody>
      </p:sp>
      <p:sp>
        <p:nvSpPr>
          <p:cNvPr id="29" name="Текст 4"/>
          <p:cNvSpPr>
            <a:spLocks noGrp="1"/>
          </p:cNvSpPr>
          <p:nvPr>
            <p:ph type="body" sz="quarter" idx="16" hasCustomPrompt="1"/>
          </p:nvPr>
        </p:nvSpPr>
        <p:spPr>
          <a:xfrm>
            <a:off x="4223793" y="4352067"/>
            <a:ext cx="7971031" cy="584188"/>
          </a:xfrm>
          <a:prstGeom prst="rect">
            <a:avLst/>
          </a:prstGeom>
          <a:solidFill>
            <a:srgbClr val="ECECEC"/>
          </a:solidFill>
        </p:spPr>
        <p:txBody>
          <a:bodyPr lIns="335992" tIns="51949" rIns="103897" bIns="51949" anchor="ctr"/>
          <a:lstStyle>
            <a:lvl1pPr marL="202023" indent="0">
              <a:lnSpc>
                <a:spcPct val="80000"/>
              </a:lnSpc>
              <a:spcBef>
                <a:spcPts val="0"/>
              </a:spcBef>
              <a:buNone/>
              <a:defRPr sz="21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544098" indent="0">
              <a:buNone/>
              <a:defRPr/>
            </a:lvl2pPr>
            <a:lvl3pPr marL="1088199" indent="0">
              <a:buNone/>
              <a:defRPr/>
            </a:lvl3pPr>
            <a:lvl4pPr marL="1632298" indent="0">
              <a:buNone/>
              <a:defRPr/>
            </a:lvl4pPr>
            <a:lvl5pPr marL="2176398" indent="0">
              <a:buNone/>
              <a:defRPr/>
            </a:lvl5pPr>
          </a:lstStyle>
          <a:p>
            <a:pPr lvl="0"/>
            <a:r>
              <a:rPr lang="ru-RU" dirty="0" smtClean="0"/>
              <a:t>Заголовок</a:t>
            </a:r>
          </a:p>
        </p:txBody>
      </p:sp>
      <p:sp>
        <p:nvSpPr>
          <p:cNvPr id="33" name="Текст 4"/>
          <p:cNvSpPr>
            <a:spLocks noGrp="1"/>
          </p:cNvSpPr>
          <p:nvPr>
            <p:ph type="body" sz="quarter" idx="17" hasCustomPrompt="1"/>
          </p:nvPr>
        </p:nvSpPr>
        <p:spPr>
          <a:xfrm>
            <a:off x="4223794" y="5140842"/>
            <a:ext cx="7966253" cy="584188"/>
          </a:xfrm>
          <a:prstGeom prst="rect">
            <a:avLst/>
          </a:prstGeom>
          <a:solidFill>
            <a:srgbClr val="ECECEC"/>
          </a:solidFill>
        </p:spPr>
        <p:txBody>
          <a:bodyPr lIns="335992" tIns="51949" rIns="103897" bIns="51949" anchor="ctr"/>
          <a:lstStyle>
            <a:lvl1pPr marL="202023" indent="0">
              <a:lnSpc>
                <a:spcPct val="80000"/>
              </a:lnSpc>
              <a:spcBef>
                <a:spcPts val="0"/>
              </a:spcBef>
              <a:buNone/>
              <a:defRPr sz="21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544098" indent="0">
              <a:buNone/>
              <a:defRPr/>
            </a:lvl2pPr>
            <a:lvl3pPr marL="1088199" indent="0">
              <a:buNone/>
              <a:defRPr/>
            </a:lvl3pPr>
            <a:lvl4pPr marL="1632298" indent="0">
              <a:buNone/>
              <a:defRPr/>
            </a:lvl4pPr>
            <a:lvl5pPr marL="2176398" indent="0">
              <a:buNone/>
              <a:defRPr/>
            </a:lvl5pPr>
          </a:lstStyle>
          <a:p>
            <a:pPr lvl="0"/>
            <a:r>
              <a:rPr lang="ru-RU" dirty="0" smtClean="0"/>
              <a:t>Заголовок</a:t>
            </a:r>
          </a:p>
        </p:txBody>
      </p:sp>
      <p:sp>
        <p:nvSpPr>
          <p:cNvPr id="16" name="Текст 2"/>
          <p:cNvSpPr>
            <a:spLocks noGrp="1"/>
          </p:cNvSpPr>
          <p:nvPr>
            <p:ph type="body" sz="quarter" idx="10" hasCustomPrompt="1"/>
          </p:nvPr>
        </p:nvSpPr>
        <p:spPr>
          <a:xfrm>
            <a:off x="190500" y="6061836"/>
            <a:ext cx="3649133" cy="37329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Месяц, год</a:t>
            </a:r>
          </a:p>
        </p:txBody>
      </p:sp>
      <p:sp>
        <p:nvSpPr>
          <p:cNvPr id="17" name="Текст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500" y="6397874"/>
            <a:ext cx="3649133" cy="373293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 algn="ctr">
              <a:buNone/>
              <a:defRPr sz="1600">
                <a:solidFill>
                  <a:schemeClr val="accent4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Мероприятие</a:t>
            </a: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8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3947471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4222751" y="0"/>
            <a:ext cx="7969252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85" tIns="51943" rIns="103885" bIns="51943" rtlCol="0" anchor="ctr"/>
          <a:lstStyle/>
          <a:p>
            <a:pPr marL="609607" defTabSz="1219170"/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4175787" y="2372883"/>
            <a:ext cx="7986068" cy="1625600"/>
          </a:xfrm>
          <a:prstGeom prst="rect">
            <a:avLst/>
          </a:prstGeom>
        </p:spPr>
        <p:txBody>
          <a:bodyPr lIns="103885" tIns="51943" rIns="103885" bIns="51943"/>
          <a:lstStyle>
            <a:lvl1pPr algn="ctr" defTabSz="957829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rgbClr val="FFFFFF"/>
                </a:solidFill>
              </a:rPr>
              <a:t>СПАСИБО ЗА ВНИМАНИЕ!</a:t>
            </a:r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815412" y="1700807"/>
            <a:ext cx="2448272" cy="3518208"/>
            <a:chOff x="611559" y="1275605"/>
            <a:chExt cx="1836204" cy="2638656"/>
          </a:xfrm>
        </p:grpSpPr>
        <p:pic>
          <p:nvPicPr>
            <p:cNvPr id="10" name="Picture 2" descr="\\172.16.16.2\User Data\DVK\ОСА\КАРТИНКИ\новый лого\logoforbetamks2.jpe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4" t="48259" r="19584" b="21710"/>
            <a:stretch/>
          </p:blipFill>
          <p:spPr bwMode="auto">
            <a:xfrm>
              <a:off x="611559" y="3314101"/>
              <a:ext cx="1836204" cy="60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5" t="10227" r="56149" b="2703"/>
            <a:stretch/>
          </p:blipFill>
          <p:spPr bwMode="auto">
            <a:xfrm>
              <a:off x="658453" y="1275605"/>
              <a:ext cx="1789310" cy="1961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355070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447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9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43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95"/>
          <a:stretch/>
        </p:blipFill>
        <p:spPr bwMode="auto">
          <a:xfrm>
            <a:off x="552724" y="20621"/>
            <a:ext cx="718845" cy="9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0"/>
          <a:stretch/>
        </p:blipFill>
        <p:spPr bwMode="auto">
          <a:xfrm>
            <a:off x="10149937" y="200941"/>
            <a:ext cx="1371776" cy="55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414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95"/>
          <a:stretch/>
        </p:blipFill>
        <p:spPr bwMode="auto">
          <a:xfrm>
            <a:off x="552724" y="20621"/>
            <a:ext cx="718845" cy="9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0"/>
          <a:stretch/>
        </p:blipFill>
        <p:spPr bwMode="auto">
          <a:xfrm>
            <a:off x="10149937" y="200941"/>
            <a:ext cx="1371776" cy="55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109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95"/>
          <a:stretch/>
        </p:blipFill>
        <p:spPr bwMode="auto">
          <a:xfrm>
            <a:off x="552724" y="20621"/>
            <a:ext cx="718845" cy="9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0"/>
          <a:stretch/>
        </p:blipFill>
        <p:spPr bwMode="auto">
          <a:xfrm>
            <a:off x="10149937" y="200941"/>
            <a:ext cx="1371776" cy="55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038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95"/>
          <a:stretch/>
        </p:blipFill>
        <p:spPr bwMode="auto">
          <a:xfrm>
            <a:off x="552724" y="20621"/>
            <a:ext cx="718845" cy="9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tkina\Documents\templ2.jpg"/>
          <p:cNvPicPr>
            <a:picLocks noChangeAspect="1" noChangeArrowheads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0"/>
          <a:stretch/>
        </p:blipFill>
        <p:spPr bwMode="auto">
          <a:xfrm>
            <a:off x="10149937" y="200941"/>
            <a:ext cx="1371776" cy="55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53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8094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 smtClean="0"/>
              <a:t>16 февраля 2017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sz="3200" dirty="0"/>
              <a:t>АВТОМАТИЗАЦИЯ КОНТРОЛЬНО-НАДЗОРНОЙ </a:t>
            </a:r>
            <a:r>
              <a:rPr lang="ru-RU" sz="3200" dirty="0" smtClean="0"/>
              <a:t>ДЕЯТЕЛЬНОСТИ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Олег Качанов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761186" y="4793583"/>
            <a:ext cx="7170589" cy="842507"/>
          </a:xfrm>
        </p:spPr>
        <p:txBody>
          <a:bodyPr/>
          <a:lstStyle/>
          <a:p>
            <a:r>
              <a:rPr lang="ru-RU" dirty="0" smtClean="0"/>
              <a:t>Директор департамента проектов информатизации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339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452521" y="5740741"/>
            <a:ext cx="5764174" cy="28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452520" y="4968234"/>
            <a:ext cx="4565995" cy="28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452520" y="2797836"/>
            <a:ext cx="2684644" cy="28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452520" y="2304886"/>
            <a:ext cx="3420367" cy="28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452521" y="1259310"/>
            <a:ext cx="4118546" cy="28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/>
              <a:t> </a:t>
            </a:r>
            <a:fld id="{D2BBE019-575F-4C4C-ACBF-D10E1C5309A4}" type="slidenum">
              <a:rPr lang="ru-RU" spc="-341"/>
              <a:pPr/>
              <a:t>2</a:t>
            </a:fld>
            <a:endParaRPr lang="ru-RU" spc="-341" dirty="0"/>
          </a:p>
        </p:txBody>
      </p:sp>
      <p:sp>
        <p:nvSpPr>
          <p:cNvPr id="3" name="Название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8323042" cy="714552"/>
          </a:xfrm>
        </p:spPr>
        <p:txBody>
          <a:bodyPr/>
          <a:lstStyle/>
          <a:p>
            <a:r>
              <a:rPr lang="ru-RU" sz="2200" dirty="0" smtClean="0"/>
              <a:t>Повышение качества администрирования и снижение нагрузки на организации и граждан возможно за счет ИТ в КНД</a:t>
            </a:r>
            <a:endParaRPr lang="ru-RU" sz="2200" dirty="0"/>
          </a:p>
        </p:txBody>
      </p:sp>
      <p:sp>
        <p:nvSpPr>
          <p:cNvPr id="44" name="TextBox 43"/>
          <p:cNvSpPr txBox="1"/>
          <p:nvPr/>
        </p:nvSpPr>
        <p:spPr>
          <a:xfrm>
            <a:off x="10481404" y="62714"/>
            <a:ext cx="14619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sz="1200" dirty="0"/>
          </a:p>
        </p:txBody>
      </p:sp>
      <p:sp>
        <p:nvSpPr>
          <p:cNvPr id="45" name="TextBox 44"/>
          <p:cNvSpPr txBox="1"/>
          <p:nvPr/>
        </p:nvSpPr>
        <p:spPr>
          <a:xfrm>
            <a:off x="1071521" y="1205518"/>
            <a:ext cx="957154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dirty="0" smtClean="0">
                <a:solidFill>
                  <a:schemeClr val="accent4"/>
                </a:solidFill>
              </a:rPr>
              <a:t>Использование современных технологий </a:t>
            </a:r>
            <a:r>
              <a:rPr lang="ru-RU" dirty="0">
                <a:solidFill>
                  <a:schemeClr val="accent4"/>
                </a:solidFill>
              </a:rPr>
              <a:t>сбора и анализа данных </a:t>
            </a:r>
            <a:r>
              <a:rPr lang="ru-RU" dirty="0" smtClean="0">
                <a:solidFill>
                  <a:schemeClr val="accent4"/>
                </a:solidFill>
              </a:rPr>
              <a:t>о проверяемых объектах для риск-ориентированного подхода при проведении контрольно-надзорных мероприятий</a:t>
            </a:r>
          </a:p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dirty="0" smtClean="0">
                <a:solidFill>
                  <a:schemeClr val="accent4"/>
                </a:solidFill>
              </a:rPr>
              <a:t>Повышение качества администрирования за счет использования «личных</a:t>
            </a:r>
            <a:r>
              <a:rPr lang="en-US" dirty="0" smtClean="0">
                <a:solidFill>
                  <a:schemeClr val="accent4"/>
                </a:solidFill>
              </a:rPr>
              <a:t> </a:t>
            </a:r>
            <a:r>
              <a:rPr lang="ru-RU" dirty="0" smtClean="0">
                <a:solidFill>
                  <a:schemeClr val="accent4"/>
                </a:solidFill>
              </a:rPr>
              <a:t>кабинетов»</a:t>
            </a:r>
            <a:r>
              <a:rPr lang="en-US" dirty="0" smtClean="0">
                <a:solidFill>
                  <a:schemeClr val="accent4"/>
                </a:solidFill>
              </a:rPr>
              <a:t> </a:t>
            </a:r>
            <a:r>
              <a:rPr lang="ru-RU" dirty="0" smtClean="0">
                <a:solidFill>
                  <a:schemeClr val="accent4"/>
                </a:solidFill>
              </a:rPr>
              <a:t>инспекторов при подготовке и проведении проверки</a:t>
            </a:r>
            <a:endParaRPr lang="ru-RU" dirty="0">
              <a:solidFill>
                <a:schemeClr val="accent4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4"/>
                </a:solidFill>
              </a:rPr>
              <a:t>Повышение </a:t>
            </a:r>
            <a:r>
              <a:rPr lang="ru-RU" dirty="0">
                <a:solidFill>
                  <a:schemeClr val="accent4"/>
                </a:solidFill>
              </a:rPr>
              <a:t>прозрачности контрольно-надзорной деятельности для проверяемого лица</a:t>
            </a:r>
            <a:r>
              <a:rPr lang="en-US" dirty="0">
                <a:solidFill>
                  <a:schemeClr val="accent4"/>
                </a:solidFill>
              </a:rPr>
              <a:t>:</a:t>
            </a:r>
            <a:endParaRPr lang="ru-RU" dirty="0">
              <a:solidFill>
                <a:schemeClr val="accent4"/>
              </a:solidFill>
            </a:endParaRPr>
          </a:p>
          <a:p>
            <a:pPr marL="644525" lvl="1" indent="-285750">
              <a:buFont typeface="Calibri" pitchFamily="34" charset="0"/>
              <a:buChar char="−"/>
            </a:pPr>
            <a:r>
              <a:rPr lang="ru-RU" dirty="0">
                <a:solidFill>
                  <a:schemeClr val="accent4"/>
                </a:solidFill>
              </a:rPr>
              <a:t>информирование  об обязательных требованиях к объектам проверки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endParaRPr lang="ru-RU" dirty="0" smtClean="0">
              <a:solidFill>
                <a:schemeClr val="accent4"/>
              </a:solidFill>
            </a:endParaRPr>
          </a:p>
          <a:p>
            <a:pPr marL="644525" lvl="1" indent="-285750">
              <a:buFont typeface="Calibri" pitchFamily="34" charset="0"/>
              <a:buChar char="−"/>
            </a:pPr>
            <a:r>
              <a:rPr lang="ru-RU" dirty="0" smtClean="0">
                <a:solidFill>
                  <a:schemeClr val="accent4"/>
                </a:solidFill>
              </a:rPr>
              <a:t>информирование о планах проведения проверок</a:t>
            </a:r>
            <a:r>
              <a:rPr lang="en-US" dirty="0" smtClean="0">
                <a:solidFill>
                  <a:schemeClr val="accent4"/>
                </a:solidFill>
              </a:rPr>
              <a:t> </a:t>
            </a:r>
            <a:r>
              <a:rPr lang="ru-RU" dirty="0" smtClean="0">
                <a:solidFill>
                  <a:schemeClr val="accent4"/>
                </a:solidFill>
              </a:rPr>
              <a:t> </a:t>
            </a:r>
          </a:p>
          <a:p>
            <a:pPr marL="644525" lvl="1" indent="-285750">
              <a:buFont typeface="Calibri" pitchFamily="34" charset="0"/>
              <a:buChar char="−"/>
            </a:pPr>
            <a:r>
              <a:rPr lang="ru-RU" dirty="0" smtClean="0">
                <a:solidFill>
                  <a:schemeClr val="accent4"/>
                </a:solidFill>
              </a:rPr>
              <a:t>сокращение </a:t>
            </a:r>
            <a:r>
              <a:rPr lang="ru-RU" dirty="0">
                <a:solidFill>
                  <a:schemeClr val="accent4"/>
                </a:solidFill>
              </a:rPr>
              <a:t>количества документов</a:t>
            </a:r>
            <a:r>
              <a:rPr lang="en-US" dirty="0">
                <a:solidFill>
                  <a:schemeClr val="accent4"/>
                </a:solidFill>
              </a:rPr>
              <a:t>, </a:t>
            </a:r>
            <a:r>
              <a:rPr lang="ru-RU" dirty="0">
                <a:solidFill>
                  <a:schemeClr val="accent4"/>
                </a:solidFill>
              </a:rPr>
              <a:t>предоставляемых в процессе проведения проверки</a:t>
            </a:r>
            <a:endParaRPr lang="en-US" dirty="0">
              <a:solidFill>
                <a:schemeClr val="accent4"/>
              </a:solidFill>
            </a:endParaRPr>
          </a:p>
          <a:p>
            <a:pPr marL="644525" lvl="1" indent="-285750">
              <a:buFont typeface="Calibri" pitchFamily="34" charset="0"/>
              <a:buChar char="−"/>
            </a:pPr>
            <a:r>
              <a:rPr lang="ru-RU" dirty="0">
                <a:solidFill>
                  <a:schemeClr val="accent4"/>
                </a:solidFill>
              </a:rPr>
              <a:t>использование единого «личного кабинета» ЕПГУ как единой точки взаимодействия КНО с </a:t>
            </a:r>
            <a:r>
              <a:rPr lang="ru-RU" dirty="0" smtClean="0">
                <a:solidFill>
                  <a:schemeClr val="accent4"/>
                </a:solidFill>
              </a:rPr>
              <a:t>ЮЛ</a:t>
            </a:r>
            <a:endParaRPr lang="en-US" dirty="0" smtClean="0">
              <a:solidFill>
                <a:schemeClr val="accent4"/>
              </a:solidFill>
            </a:endParaRPr>
          </a:p>
          <a:p>
            <a:pPr marL="644525" lvl="1" indent="-285750">
              <a:spcAft>
                <a:spcPts val="1800"/>
              </a:spcAft>
              <a:buFont typeface="Calibri" pitchFamily="34" charset="0"/>
              <a:buChar char="−"/>
            </a:pPr>
            <a:r>
              <a:rPr lang="ru-RU" dirty="0" smtClean="0">
                <a:solidFill>
                  <a:schemeClr val="accent4"/>
                </a:solidFill>
              </a:rPr>
              <a:t>организация </a:t>
            </a:r>
            <a:r>
              <a:rPr lang="ru-RU" dirty="0">
                <a:solidFill>
                  <a:schemeClr val="accent4"/>
                </a:solidFill>
              </a:rPr>
              <a:t>интерактивного взаимодействия проверяемого лица с КНО</a:t>
            </a:r>
          </a:p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dirty="0">
                <a:solidFill>
                  <a:schemeClr val="accent4"/>
                </a:solidFill>
              </a:rPr>
              <a:t>Проведение профилактических мероприятий</a:t>
            </a:r>
            <a:r>
              <a:rPr lang="en-US" dirty="0">
                <a:solidFill>
                  <a:schemeClr val="accent4"/>
                </a:solidFill>
              </a:rPr>
              <a:t>, </a:t>
            </a:r>
            <a:r>
              <a:rPr lang="ru-RU" dirty="0">
                <a:solidFill>
                  <a:schemeClr val="accent4"/>
                </a:solidFill>
              </a:rPr>
              <a:t>направленных на соблюдение обязательных требований проверяемыми лицами</a:t>
            </a:r>
          </a:p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dirty="0">
                <a:solidFill>
                  <a:schemeClr val="accent4"/>
                </a:solidFill>
              </a:rPr>
              <a:t>Применение практики добровольного «декларирования» позволит </a:t>
            </a:r>
            <a:r>
              <a:rPr lang="ru-RU" dirty="0" smtClean="0">
                <a:solidFill>
                  <a:schemeClr val="accent4"/>
                </a:solidFill>
              </a:rPr>
              <a:t>снизить </a:t>
            </a:r>
            <a:r>
              <a:rPr lang="ru-RU" dirty="0">
                <a:solidFill>
                  <a:schemeClr val="accent4"/>
                </a:solidFill>
              </a:rPr>
              <a:t>нагрузку </a:t>
            </a:r>
            <a:r>
              <a:rPr lang="ru-RU" dirty="0" smtClean="0">
                <a:solidFill>
                  <a:schemeClr val="accent4"/>
                </a:solidFill>
              </a:rPr>
              <a:t>на</a:t>
            </a:r>
            <a:r>
              <a:rPr lang="en-US" dirty="0" smtClean="0">
                <a:solidFill>
                  <a:schemeClr val="accent4"/>
                </a:solidFill>
              </a:rPr>
              <a:t> </a:t>
            </a:r>
            <a:r>
              <a:rPr lang="ru-RU" dirty="0" smtClean="0">
                <a:solidFill>
                  <a:schemeClr val="accent4"/>
                </a:solidFill>
              </a:rPr>
              <a:t>контролирующие </a:t>
            </a:r>
            <a:r>
              <a:rPr lang="ru-RU" dirty="0">
                <a:solidFill>
                  <a:schemeClr val="accent4"/>
                </a:solidFill>
              </a:rPr>
              <a:t>органы и повысить качество проведения </a:t>
            </a:r>
            <a:r>
              <a:rPr lang="ru-RU" dirty="0" smtClean="0">
                <a:solidFill>
                  <a:schemeClr val="accent4"/>
                </a:solidFill>
              </a:rPr>
              <a:t>проверок</a:t>
            </a:r>
            <a:endParaRPr lang="ru-RU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93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3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1"/>
          <p:cNvSpPr txBox="1">
            <a:spLocks/>
          </p:cNvSpPr>
          <p:nvPr/>
        </p:nvSpPr>
        <p:spPr>
          <a:xfrm>
            <a:off x="9264352" y="205871"/>
            <a:ext cx="719883" cy="534831"/>
          </a:xfrm>
          <a:prstGeom prst="rect">
            <a:avLst/>
          </a:prstGeom>
        </p:spPr>
        <p:txBody>
          <a:bodyPr lIns="66400" tIns="33200" rIns="66400" bIns="33200"/>
          <a:lstStyle>
            <a:defPPr>
              <a:defRPr lang="ru-RU"/>
            </a:defPPr>
            <a:lvl1pPr marL="0" algn="r" defTabSz="914400" rtl="0" eaLnBrk="1" latinLnBrk="0" hangingPunct="1">
              <a:defRPr sz="2933" kern="1200">
                <a:solidFill>
                  <a:schemeClr val="tx1">
                    <a:lumMod val="50000"/>
                    <a:lumOff val="50000"/>
                  </a:schemeClr>
                </a:solidFill>
                <a:latin typeface="Trebuchet MS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/>
              <a:t> </a:t>
            </a:r>
            <a:fld id="{D2BBE019-575F-4C4C-ACBF-D10E1C5309A4}" type="slidenum">
              <a:rPr lang="ru-RU" spc="-341" smtClean="0"/>
              <a:pPr/>
              <a:t>3</a:t>
            </a:fld>
            <a:endParaRPr lang="ru-RU" spc="-341" dirty="0"/>
          </a:p>
        </p:txBody>
      </p:sp>
      <p:sp>
        <p:nvSpPr>
          <p:cNvPr id="7" name="Название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251101" cy="714552"/>
          </a:xfrm>
        </p:spPr>
        <p:txBody>
          <a:bodyPr/>
          <a:lstStyle/>
          <a:p>
            <a:r>
              <a:rPr lang="ru-RU" sz="2200" dirty="0">
                <a:solidFill>
                  <a:srgbClr val="7F7F7F"/>
                </a:solidFill>
              </a:rPr>
              <a:t>Функциональная </a:t>
            </a:r>
            <a:r>
              <a:rPr lang="ru-RU" sz="2200" dirty="0" smtClean="0">
                <a:solidFill>
                  <a:srgbClr val="7F7F7F"/>
                </a:solidFill>
              </a:rPr>
              <a:t>архитектура </a:t>
            </a:r>
            <a:r>
              <a:rPr lang="ru-RU" sz="2200" dirty="0">
                <a:solidFill>
                  <a:srgbClr val="7F7F7F"/>
                </a:solidFill>
              </a:rPr>
              <a:t>предоставляет интерфейсы</a:t>
            </a:r>
            <a:br>
              <a:rPr lang="ru-RU" sz="2200" dirty="0">
                <a:solidFill>
                  <a:srgbClr val="7F7F7F"/>
                </a:solidFill>
              </a:rPr>
            </a:br>
            <a:r>
              <a:rPr lang="ru-RU" sz="2200" dirty="0">
                <a:solidFill>
                  <a:srgbClr val="7F7F7F"/>
                </a:solidFill>
              </a:rPr>
              <a:t>для всех участников КНД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481404" y="62714"/>
            <a:ext cx="14619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sz="1200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2565851" y="1245536"/>
            <a:ext cx="2700000" cy="148156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>
              <a:lnSpc>
                <a:spcPct val="90000"/>
              </a:lnSpc>
            </a:pPr>
            <a:r>
              <a:rPr lang="ru-RU" b="1" dirty="0" smtClean="0">
                <a:solidFill>
                  <a:schemeClr val="accent4"/>
                </a:solidFill>
              </a:rPr>
              <a:t>ЛК ЕПГУ </a:t>
            </a:r>
            <a:r>
              <a:rPr lang="ru-RU" dirty="0" smtClean="0">
                <a:solidFill>
                  <a:schemeClr val="accent4"/>
                </a:solidFill>
              </a:rPr>
              <a:t> — </a:t>
            </a:r>
            <a:r>
              <a:rPr lang="ru-RU" dirty="0">
                <a:solidFill>
                  <a:schemeClr val="accent4"/>
                </a:solidFill>
              </a:rPr>
              <a:t>и</a:t>
            </a:r>
            <a:r>
              <a:rPr lang="ru-RU" dirty="0" smtClean="0">
                <a:solidFill>
                  <a:schemeClr val="accent4"/>
                </a:solidFill>
              </a:rPr>
              <a:t>нтерфейс для проверяемых </a:t>
            </a:r>
            <a:r>
              <a:rPr lang="ru-RU" dirty="0">
                <a:solidFill>
                  <a:schemeClr val="accent4"/>
                </a:solidFill>
              </a:rPr>
              <a:t>субъектов</a:t>
            </a:r>
          </a:p>
        </p:txBody>
      </p:sp>
      <p:sp>
        <p:nvSpPr>
          <p:cNvPr id="8" name="Пятиугольник 7"/>
          <p:cNvSpPr/>
          <p:nvPr/>
        </p:nvSpPr>
        <p:spPr>
          <a:xfrm>
            <a:off x="2565839" y="3383083"/>
            <a:ext cx="2700000" cy="147222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>
              <a:lnSpc>
                <a:spcPct val="90000"/>
              </a:lnSpc>
            </a:pPr>
            <a:r>
              <a:rPr lang="ru-RU" b="1" dirty="0">
                <a:solidFill>
                  <a:schemeClr val="accent4"/>
                </a:solidFill>
              </a:rPr>
              <a:t>ФРГУ </a:t>
            </a:r>
            <a:r>
              <a:rPr lang="ru-RU" b="1" dirty="0" smtClean="0">
                <a:solidFill>
                  <a:schemeClr val="accent4"/>
                </a:solidFill>
              </a:rPr>
              <a:t>— </a:t>
            </a:r>
            <a:r>
              <a:rPr lang="ru-RU" dirty="0">
                <a:solidFill>
                  <a:schemeClr val="accent4"/>
                </a:solidFill>
              </a:rPr>
              <a:t>интерфейс </a:t>
            </a:r>
            <a:r>
              <a:rPr lang="ru-RU" dirty="0" smtClean="0">
                <a:solidFill>
                  <a:schemeClr val="accent4"/>
                </a:solidFill>
              </a:rPr>
              <a:t>для настройки </a:t>
            </a:r>
            <a:r>
              <a:rPr lang="ru-RU" dirty="0">
                <a:solidFill>
                  <a:schemeClr val="accent4"/>
                </a:solidFill>
              </a:rPr>
              <a:t>процесса КНО</a:t>
            </a:r>
          </a:p>
        </p:txBody>
      </p:sp>
      <p:sp>
        <p:nvSpPr>
          <p:cNvPr id="11" name="Пятиугольник 10"/>
          <p:cNvSpPr/>
          <p:nvPr/>
        </p:nvSpPr>
        <p:spPr>
          <a:xfrm flipH="1">
            <a:off x="7053004" y="1243130"/>
            <a:ext cx="2700000" cy="1445246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8000">
              <a:lnSpc>
                <a:spcPct val="90000"/>
              </a:lnSpc>
            </a:pPr>
            <a:r>
              <a:rPr lang="ru-RU" b="1" dirty="0">
                <a:solidFill>
                  <a:schemeClr val="accent4"/>
                </a:solidFill>
              </a:rPr>
              <a:t>«Личный кабинет» </a:t>
            </a:r>
            <a:r>
              <a:rPr lang="ru-RU" dirty="0" smtClean="0">
                <a:solidFill>
                  <a:schemeClr val="accent4"/>
                </a:solidFill>
              </a:rPr>
              <a:t>инспектора в ВИС или облачном решении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9" name="Пятиугольник 8"/>
          <p:cNvSpPr/>
          <p:nvPr/>
        </p:nvSpPr>
        <p:spPr>
          <a:xfrm rot="16200000">
            <a:off x="4879949" y="4771832"/>
            <a:ext cx="2558370" cy="16200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marL="108000">
              <a:lnSpc>
                <a:spcPct val="90000"/>
              </a:lnSpc>
            </a:pPr>
            <a:r>
              <a:rPr lang="ru-RU" b="1" dirty="0" smtClean="0">
                <a:solidFill>
                  <a:schemeClr val="accent4"/>
                </a:solidFill>
              </a:rPr>
              <a:t>ЕРП</a:t>
            </a:r>
            <a:r>
              <a:rPr lang="ru-RU" dirty="0" smtClean="0">
                <a:solidFill>
                  <a:schemeClr val="accent4"/>
                </a:solidFill>
              </a:rPr>
              <a:t> — интерфейс</a:t>
            </a:r>
          </a:p>
          <a:p>
            <a:pPr marL="108000">
              <a:lnSpc>
                <a:spcPct val="90000"/>
              </a:lnSpc>
            </a:pPr>
            <a:r>
              <a:rPr lang="ru-RU" dirty="0" smtClean="0">
                <a:solidFill>
                  <a:schemeClr val="accent4"/>
                </a:solidFill>
              </a:rPr>
              <a:t>Генеральной Прокуратуры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10" name="Пятиугольник 9"/>
          <p:cNvSpPr/>
          <p:nvPr/>
        </p:nvSpPr>
        <p:spPr>
          <a:xfrm flipH="1">
            <a:off x="7052428" y="3277639"/>
            <a:ext cx="2700000" cy="16200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8000">
              <a:lnSpc>
                <a:spcPct val="90000"/>
              </a:lnSpc>
            </a:pPr>
            <a:r>
              <a:rPr lang="ru-RU" b="1" dirty="0">
                <a:solidFill>
                  <a:schemeClr val="accent4"/>
                </a:solidFill>
              </a:rPr>
              <a:t>«Приборная панель» </a:t>
            </a:r>
            <a:r>
              <a:rPr lang="ru-RU" dirty="0" smtClean="0">
                <a:solidFill>
                  <a:schemeClr val="accent4"/>
                </a:solidFill>
              </a:rPr>
              <a:t>для</a:t>
            </a:r>
            <a:r>
              <a:rPr lang="ru-RU" dirty="0">
                <a:solidFill>
                  <a:schemeClr val="accent4"/>
                </a:solidFill>
              </a:rPr>
              <a:t> </a:t>
            </a:r>
            <a:r>
              <a:rPr lang="ru-RU" dirty="0" smtClean="0">
                <a:solidFill>
                  <a:schemeClr val="accent4"/>
                </a:solidFill>
              </a:rPr>
              <a:t>Правительства в ГАС "Управление"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5103543" y="2250934"/>
            <a:ext cx="2033509" cy="1621010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22225">
                  <a:noFill/>
                  <a:prstDash val="solid"/>
                </a:ln>
                <a:solidFill>
                  <a:schemeClr val="accent4"/>
                </a:solidFill>
              </a:rPr>
              <a:t>СМЭВ</a:t>
            </a:r>
            <a:endParaRPr lang="ru-RU" sz="2800" b="1" dirty="0">
              <a:ln w="22225">
                <a:noFill/>
                <a:prstDash val="solid"/>
              </a:ln>
              <a:solidFill>
                <a:schemeClr val="accent4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12538" y="1245537"/>
            <a:ext cx="2453301" cy="1856041"/>
            <a:chOff x="2305807" y="2215565"/>
            <a:chExt cx="1350540" cy="102174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88" t="8746" r="17467" b="16850"/>
            <a:stretch/>
          </p:blipFill>
          <p:spPr bwMode="auto">
            <a:xfrm>
              <a:off x="2305807" y="2215565"/>
              <a:ext cx="1350540" cy="81547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1" name="Группа 20"/>
            <p:cNvGrpSpPr>
              <a:grpSpLocks noChangeAspect="1"/>
            </p:cNvGrpSpPr>
            <p:nvPr/>
          </p:nvGrpSpPr>
          <p:grpSpPr>
            <a:xfrm>
              <a:off x="2305807" y="2215565"/>
              <a:ext cx="1350540" cy="1021749"/>
              <a:chOff x="8219132" y="5104387"/>
              <a:chExt cx="1396742" cy="1056703"/>
            </a:xfrm>
          </p:grpSpPr>
          <p:sp>
            <p:nvSpPr>
              <p:cNvPr id="25" name="Прямоугольник 24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noFill/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8651089" y="5947888"/>
                <a:ext cx="504735" cy="153357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" name="Прямоугольник с двумя скругленными соседними углами 23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7" name="Группа 26"/>
          <p:cNvGrpSpPr/>
          <p:nvPr/>
        </p:nvGrpSpPr>
        <p:grpSpPr>
          <a:xfrm>
            <a:off x="112544" y="3386840"/>
            <a:ext cx="2453307" cy="1856041"/>
            <a:chOff x="1694177" y="5285888"/>
            <a:chExt cx="2453307" cy="1856041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>
            <a:xfrm>
              <a:off x="1694183" y="5285888"/>
              <a:ext cx="2453301" cy="861982"/>
            </a:xfrm>
            <a:prstGeom prst="rect">
              <a:avLst/>
            </a:prstGeom>
          </p:spPr>
        </p:pic>
        <p:pic>
          <p:nvPicPr>
            <p:cNvPr id="35" name="Рисунок 3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6446" b="-1023"/>
            <a:stretch/>
          </p:blipFill>
          <p:spPr>
            <a:xfrm>
              <a:off x="1694177" y="6010322"/>
              <a:ext cx="2453301" cy="768459"/>
            </a:xfrm>
            <a:prstGeom prst="rect">
              <a:avLst/>
            </a:prstGeom>
          </p:spPr>
        </p:pic>
        <p:grpSp>
          <p:nvGrpSpPr>
            <p:cNvPr id="31" name="Группа 30"/>
            <p:cNvGrpSpPr>
              <a:grpSpLocks noChangeAspect="1"/>
            </p:cNvGrpSpPr>
            <p:nvPr/>
          </p:nvGrpSpPr>
          <p:grpSpPr>
            <a:xfrm>
              <a:off x="1694183" y="5285888"/>
              <a:ext cx="2453301" cy="1856041"/>
              <a:chOff x="8219132" y="5104387"/>
              <a:chExt cx="1396742" cy="1056703"/>
            </a:xfrm>
          </p:grpSpPr>
          <p:sp>
            <p:nvSpPr>
              <p:cNvPr id="32" name="Прямоугольник 31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noFill/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8651089" y="5947888"/>
                <a:ext cx="504735" cy="153357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" name="Прямоугольник с двумя скругленными соседними углами 33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6" name="Группа 35"/>
          <p:cNvGrpSpPr/>
          <p:nvPr/>
        </p:nvGrpSpPr>
        <p:grpSpPr>
          <a:xfrm>
            <a:off x="9644144" y="1219912"/>
            <a:ext cx="2453301" cy="1856041"/>
            <a:chOff x="8025372" y="1700728"/>
            <a:chExt cx="2453301" cy="1856041"/>
          </a:xfrm>
        </p:grpSpPr>
        <p:grpSp>
          <p:nvGrpSpPr>
            <p:cNvPr id="40" name="Группа 39"/>
            <p:cNvGrpSpPr>
              <a:grpSpLocks noChangeAspect="1"/>
            </p:cNvGrpSpPr>
            <p:nvPr/>
          </p:nvGrpSpPr>
          <p:grpSpPr>
            <a:xfrm>
              <a:off x="8025372" y="1700728"/>
              <a:ext cx="2453301" cy="1856041"/>
              <a:chOff x="8219132" y="5104387"/>
              <a:chExt cx="1396742" cy="1056703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solidFill>
                <a:schemeClr val="bg2"/>
              </a:solidFill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8651089" y="5947888"/>
                <a:ext cx="504735" cy="153357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Прямоугольник с двумя скругленными соседними углами 43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8043" y="1776627"/>
              <a:ext cx="2387957" cy="1316666"/>
            </a:xfrm>
            <a:prstGeom prst="rect">
              <a:avLst/>
            </a:prstGeom>
          </p:spPr>
        </p:pic>
      </p:grpSp>
      <p:grpSp>
        <p:nvGrpSpPr>
          <p:cNvPr id="45" name="Группа 44"/>
          <p:cNvGrpSpPr/>
          <p:nvPr/>
        </p:nvGrpSpPr>
        <p:grpSpPr>
          <a:xfrm>
            <a:off x="6944144" y="5388300"/>
            <a:ext cx="2256187" cy="1472717"/>
            <a:chOff x="6644345" y="5770783"/>
            <a:chExt cx="2748802" cy="1912708"/>
          </a:xfrm>
        </p:grpSpPr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4" t="-765" r="971" b="-45"/>
            <a:stretch/>
          </p:blipFill>
          <p:spPr>
            <a:xfrm>
              <a:off x="6644345" y="5770783"/>
              <a:ext cx="2748802" cy="1912708"/>
            </a:xfrm>
            <a:prstGeom prst="rect">
              <a:avLst/>
            </a:prstGeom>
          </p:spPr>
        </p:pic>
        <p:sp>
          <p:nvSpPr>
            <p:cNvPr id="50" name="Прямоугольник 49"/>
            <p:cNvSpPr/>
            <p:nvPr/>
          </p:nvSpPr>
          <p:spPr>
            <a:xfrm>
              <a:off x="6790958" y="5865938"/>
              <a:ext cx="2453301" cy="1468464"/>
            </a:xfrm>
            <a:prstGeom prst="rect">
              <a:avLst/>
            </a:prstGeom>
            <a:noFill/>
            <a:ln w="19050" cap="flat" cmpd="sng" algn="ctr">
              <a:solidFill>
                <a:srgbClr val="FFFFFF">
                  <a:lumMod val="50000"/>
                </a:srgbClr>
              </a:solidFill>
              <a:prstDash val="solid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4"/>
          <a:stretch/>
        </p:blipFill>
        <p:spPr>
          <a:xfrm>
            <a:off x="9644144" y="3269322"/>
            <a:ext cx="2453301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4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 smtClean="0"/>
              <a:t>Единая информационная среда обеспечивает</a:t>
            </a:r>
            <a:br>
              <a:rPr lang="ru-RU" sz="2200" dirty="0" smtClean="0"/>
            </a:br>
            <a:r>
              <a:rPr lang="ru-RU" sz="2200" dirty="0" smtClean="0"/>
              <a:t>интерактивное взаимодействие проверяемых лиц и КНО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061154" y="1341094"/>
            <a:ext cx="4599349" cy="5055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2100"/>
              </a:lnSpc>
              <a:spcAft>
                <a:spcPts val="3600"/>
              </a:spcAft>
              <a:buClr>
                <a:schemeClr val="accent2"/>
              </a:buClr>
              <a:buSzPct val="130000"/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4"/>
                </a:solidFill>
              </a:rPr>
              <a:t>Личные кабинеты должностных лиц контрольно-надзорных органов в 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специализированных ведомственных ИС</a:t>
            </a:r>
            <a:r>
              <a:rPr lang="ru-RU" dirty="0">
                <a:solidFill>
                  <a:schemeClr val="accent4"/>
                </a:solidFill>
              </a:rPr>
              <a:t>, либо доступны сотрудникам ведомства через веб-клиент в адаптированном для каждого ведомства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типовом облачном решении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pPr marL="285750" lvl="0" indent="-285750">
              <a:lnSpc>
                <a:spcPts val="2100"/>
              </a:lnSpc>
              <a:spcAft>
                <a:spcPts val="3600"/>
              </a:spcAft>
              <a:buClr>
                <a:schemeClr val="accent2"/>
              </a:buClr>
              <a:buSzPct val="130000"/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Комплексные требования</a:t>
            </a:r>
            <a:b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к </a:t>
            </a: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</a:rPr>
              <a:t>и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нформационным </a:t>
            </a: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</a:rPr>
              <a:t>системам, </a:t>
            </a:r>
            <a:r>
              <a:rPr lang="ru-RU" sz="1600" dirty="0">
                <a:solidFill>
                  <a:schemeClr val="accent4"/>
                </a:solidFill>
              </a:rPr>
              <a:t>обеспечивающим выполнение контрольно-надзорных функций органами исполнительной власти </a:t>
            </a:r>
            <a:r>
              <a:rPr lang="ru-RU" sz="1600" dirty="0" smtClean="0">
                <a:solidFill>
                  <a:schemeClr val="accent4"/>
                </a:solidFill>
              </a:rPr>
              <a:t>(Стандарт </a:t>
            </a:r>
            <a:r>
              <a:rPr lang="ru-RU" sz="1600" dirty="0">
                <a:solidFill>
                  <a:schemeClr val="accent4"/>
                </a:solidFill>
              </a:rPr>
              <a:t>информатизации КНД), предусматривающий 3 уровня </a:t>
            </a:r>
            <a:r>
              <a:rPr lang="ru-RU" sz="1600" dirty="0" smtClean="0">
                <a:solidFill>
                  <a:schemeClr val="accent4"/>
                </a:solidFill>
              </a:rPr>
              <a:t>соответствия</a:t>
            </a:r>
          </a:p>
          <a:p>
            <a:pPr marL="285750" indent="-285750">
              <a:lnSpc>
                <a:spcPts val="2100"/>
              </a:lnSpc>
              <a:spcAft>
                <a:spcPts val="3600"/>
              </a:spcAft>
              <a:buClr>
                <a:schemeClr val="accent2"/>
              </a:buClr>
              <a:buSzPct val="130000"/>
              <a:buFont typeface="Wingdings" panose="05000000000000000000" pitchFamily="2" charset="2"/>
              <a:buChar char="ü"/>
            </a:pPr>
            <a:r>
              <a:rPr lang="ru-RU" sz="1600" dirty="0" smtClean="0">
                <a:solidFill>
                  <a:schemeClr val="accent4"/>
                </a:solidFill>
              </a:rPr>
              <a:t>Единый </a:t>
            </a:r>
            <a:r>
              <a:rPr lang="ru-RU" sz="1600" dirty="0">
                <a:solidFill>
                  <a:schemeClr val="accent4"/>
                </a:solidFill>
              </a:rPr>
              <a:t>личный кабинет поднадзорного лица </a:t>
            </a:r>
            <a:r>
              <a:rPr lang="ru-RU" sz="1600" dirty="0" smtClean="0">
                <a:solidFill>
                  <a:schemeClr val="accent4"/>
                </a:solidFill>
              </a:rPr>
              <a:t>на </a:t>
            </a: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</a:rPr>
              <a:t>Едином портале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госуслуг (ЕПГУ)</a:t>
            </a:r>
            <a:endParaRPr lang="ru-RU" sz="20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4450" y="1992416"/>
            <a:ext cx="3888000" cy="400110"/>
          </a:xfrm>
          <a:prstGeom prst="rect">
            <a:avLst/>
          </a:prstGeom>
          <a:solidFill>
            <a:schemeClr val="accent2"/>
          </a:solidFill>
        </p:spPr>
        <p:txBody>
          <a:bodyPr wrap="none" anchor="ctr">
            <a:spAutoFit/>
          </a:bodyPr>
          <a:lstStyle/>
          <a:p>
            <a:pPr algn="ctr"/>
            <a:r>
              <a:rPr lang="ru-RU" sz="2000" b="1" dirty="0">
                <a:solidFill>
                  <a:schemeClr val="accent4"/>
                </a:solidFill>
              </a:rPr>
              <a:t>ЛК Сотрудника КНО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40845" y="1113244"/>
            <a:ext cx="18433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4"/>
                </a:solidFill>
              </a:rPr>
              <a:t>Сотрудник </a:t>
            </a:r>
            <a:r>
              <a:rPr lang="ru-RU" dirty="0" smtClean="0">
                <a:solidFill>
                  <a:schemeClr val="accent4"/>
                </a:solidFill>
              </a:rPr>
              <a:t>КНО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14450" y="3649418"/>
            <a:ext cx="3888000" cy="400110"/>
          </a:xfrm>
          <a:prstGeom prst="rect">
            <a:avLst/>
          </a:prstGeom>
          <a:solidFill>
            <a:schemeClr val="accent2"/>
          </a:solidFill>
        </p:spPr>
        <p:txBody>
          <a:bodyPr wrap="none" anchor="ctr">
            <a:spAutoFit/>
          </a:bodyPr>
          <a:lstStyle/>
          <a:p>
            <a:pPr algn="ctr"/>
            <a:r>
              <a:rPr lang="ru-RU" sz="2000" b="1" dirty="0">
                <a:solidFill>
                  <a:schemeClr val="accent4"/>
                </a:solidFill>
              </a:rPr>
              <a:t>Инфраструктура ЭП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14450" y="5306420"/>
            <a:ext cx="3888000" cy="400110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chemeClr val="accent4"/>
                </a:solidFill>
              </a:rPr>
              <a:t>Личный кабинет </a:t>
            </a:r>
            <a:r>
              <a:rPr lang="ru-RU" sz="2000" b="1" dirty="0" smtClean="0">
                <a:solidFill>
                  <a:schemeClr val="accent4"/>
                </a:solidFill>
              </a:rPr>
              <a:t>ИП/ЮЛ на </a:t>
            </a:r>
            <a:r>
              <a:rPr lang="ru-RU" sz="2000" b="1" dirty="0">
                <a:solidFill>
                  <a:schemeClr val="accent4"/>
                </a:solidFill>
              </a:rPr>
              <a:t>ЕПГУ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8334" y="3408775"/>
            <a:ext cx="965816" cy="830997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4"/>
                </a:solidFill>
              </a:rPr>
              <a:t>Реестры</a:t>
            </a:r>
            <a:r>
              <a:rPr lang="en-US" sz="1600" b="1" dirty="0">
                <a:solidFill>
                  <a:schemeClr val="accent4"/>
                </a:solidFill>
              </a:rPr>
              <a:t>, </a:t>
            </a:r>
            <a:r>
              <a:rPr lang="ru-RU" sz="1600" b="1" dirty="0">
                <a:solidFill>
                  <a:schemeClr val="accent4"/>
                </a:solidFill>
              </a:rPr>
              <a:t>ФГИС </a:t>
            </a:r>
            <a:r>
              <a:rPr lang="ru-RU" sz="1600" b="1" dirty="0" smtClean="0">
                <a:solidFill>
                  <a:schemeClr val="accent4"/>
                </a:solidFill>
              </a:rPr>
              <a:t>и ВИС</a:t>
            </a:r>
            <a:endParaRPr lang="ru-RU" sz="1600" b="1" dirty="0">
              <a:solidFill>
                <a:schemeClr val="accent4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57460" y="6237399"/>
            <a:ext cx="905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schemeClr val="accent4"/>
                </a:solidFill>
              </a:rPr>
              <a:t>ЮЛ</a:t>
            </a:r>
            <a:r>
              <a:rPr lang="en-US" dirty="0">
                <a:solidFill>
                  <a:schemeClr val="accent4"/>
                </a:solidFill>
              </a:rPr>
              <a:t>/</a:t>
            </a:r>
            <a:r>
              <a:rPr lang="ru-RU" dirty="0">
                <a:solidFill>
                  <a:schemeClr val="accent4"/>
                </a:solidFill>
              </a:rPr>
              <a:t>ИП</a:t>
            </a:r>
            <a:endParaRPr lang="ru-RU" sz="1050" dirty="0">
              <a:solidFill>
                <a:schemeClr val="accent4"/>
              </a:solidFill>
            </a:endParaRPr>
          </a:p>
        </p:txBody>
      </p:sp>
      <p:grpSp>
        <p:nvGrpSpPr>
          <p:cNvPr id="146" name="Группа 145"/>
          <p:cNvGrpSpPr>
            <a:grpSpLocks noChangeAspect="1"/>
          </p:cNvGrpSpPr>
          <p:nvPr/>
        </p:nvGrpSpPr>
        <p:grpSpPr>
          <a:xfrm>
            <a:off x="2900343" y="946284"/>
            <a:ext cx="254540" cy="494772"/>
            <a:chOff x="2657127" y="2154567"/>
            <a:chExt cx="1065605" cy="2071320"/>
          </a:xfrm>
        </p:grpSpPr>
        <p:sp>
          <p:nvSpPr>
            <p:cNvPr id="147" name="Овал 146"/>
            <p:cNvSpPr/>
            <p:nvPr/>
          </p:nvSpPr>
          <p:spPr>
            <a:xfrm>
              <a:off x="2790151" y="2154567"/>
              <a:ext cx="797492" cy="79749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148" name="Полилиния 147"/>
            <p:cNvSpPr/>
            <p:nvPr/>
          </p:nvSpPr>
          <p:spPr>
            <a:xfrm>
              <a:off x="2657127" y="3088806"/>
              <a:ext cx="1065605" cy="1137081"/>
            </a:xfrm>
            <a:custGeom>
              <a:avLst/>
              <a:gdLst/>
              <a:ahLst/>
              <a:cxnLst/>
              <a:rect l="l" t="t" r="r" b="b"/>
              <a:pathLst>
                <a:path w="1065605" h="1137081">
                  <a:moveTo>
                    <a:pt x="739182" y="426122"/>
                  </a:moveTo>
                  <a:cubicBezTo>
                    <a:pt x="735415" y="426122"/>
                    <a:pt x="732361" y="429176"/>
                    <a:pt x="732361" y="432943"/>
                  </a:cubicBezTo>
                  <a:lnTo>
                    <a:pt x="732361" y="460225"/>
                  </a:lnTo>
                  <a:cubicBezTo>
                    <a:pt x="732361" y="463992"/>
                    <a:pt x="735415" y="467046"/>
                    <a:pt x="739182" y="467046"/>
                  </a:cubicBezTo>
                  <a:lnTo>
                    <a:pt x="950930" y="467046"/>
                  </a:lnTo>
                  <a:cubicBezTo>
                    <a:pt x="954697" y="467046"/>
                    <a:pt x="957751" y="463992"/>
                    <a:pt x="957751" y="460225"/>
                  </a:cubicBezTo>
                  <a:lnTo>
                    <a:pt x="957751" y="432943"/>
                  </a:lnTo>
                  <a:cubicBezTo>
                    <a:pt x="957751" y="429176"/>
                    <a:pt x="954697" y="426122"/>
                    <a:pt x="950930" y="426122"/>
                  </a:cubicBezTo>
                  <a:close/>
                  <a:moveTo>
                    <a:pt x="296735" y="0"/>
                  </a:moveTo>
                  <a:lnTo>
                    <a:pt x="532867" y="1061355"/>
                  </a:lnTo>
                  <a:lnTo>
                    <a:pt x="768999" y="0"/>
                  </a:lnTo>
                  <a:cubicBezTo>
                    <a:pt x="916182" y="35197"/>
                    <a:pt x="1022442" y="95124"/>
                    <a:pt x="1036083" y="131466"/>
                  </a:cubicBezTo>
                  <a:cubicBezTo>
                    <a:pt x="1043227" y="147808"/>
                    <a:pt x="1048957" y="171688"/>
                    <a:pt x="1053218" y="201334"/>
                  </a:cubicBezTo>
                  <a:lnTo>
                    <a:pt x="1056222" y="225246"/>
                  </a:lnTo>
                  <a:cubicBezTo>
                    <a:pt x="1080163" y="426761"/>
                    <a:pt x="1055504" y="831939"/>
                    <a:pt x="1013757" y="1009017"/>
                  </a:cubicBezTo>
                  <a:cubicBezTo>
                    <a:pt x="934100" y="1065633"/>
                    <a:pt x="744133" y="1135070"/>
                    <a:pt x="531770" y="1137081"/>
                  </a:cubicBezTo>
                  <a:cubicBezTo>
                    <a:pt x="321726" y="1135092"/>
                    <a:pt x="133591" y="1067142"/>
                    <a:pt x="52453" y="1010840"/>
                  </a:cubicBezTo>
                  <a:cubicBezTo>
                    <a:pt x="1974" y="799248"/>
                    <a:pt x="-23867" y="253883"/>
                    <a:pt x="29652" y="131466"/>
                  </a:cubicBezTo>
                  <a:cubicBezTo>
                    <a:pt x="43292" y="95124"/>
                    <a:pt x="149553" y="35197"/>
                    <a:pt x="296735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149" name="Прямоугольник 19"/>
            <p:cNvSpPr/>
            <p:nvPr/>
          </p:nvSpPr>
          <p:spPr>
            <a:xfrm rot="2643288">
              <a:off x="2900563" y="3202013"/>
              <a:ext cx="565750" cy="573138"/>
            </a:xfrm>
            <a:custGeom>
              <a:avLst/>
              <a:gdLst>
                <a:gd name="connsiteX0" fmla="*/ 0 w 575468"/>
                <a:gd name="connsiteY0" fmla="*/ 0 h 575468"/>
                <a:gd name="connsiteX1" fmla="*/ 575468 w 575468"/>
                <a:gd name="connsiteY1" fmla="*/ 0 h 575468"/>
                <a:gd name="connsiteX2" fmla="*/ 575468 w 575468"/>
                <a:gd name="connsiteY2" fmla="*/ 575468 h 575468"/>
                <a:gd name="connsiteX3" fmla="*/ 0 w 575468"/>
                <a:gd name="connsiteY3" fmla="*/ 575468 h 575468"/>
                <a:gd name="connsiteX4" fmla="*/ 0 w 575468"/>
                <a:gd name="connsiteY4" fmla="*/ 0 h 575468"/>
                <a:gd name="connsiteX0" fmla="*/ 0 w 1061328"/>
                <a:gd name="connsiteY0" fmla="*/ 0 h 1099730"/>
                <a:gd name="connsiteX1" fmla="*/ 575468 w 1061328"/>
                <a:gd name="connsiteY1" fmla="*/ 0 h 1099730"/>
                <a:gd name="connsiteX2" fmla="*/ 1061328 w 1061328"/>
                <a:gd name="connsiteY2" fmla="*/ 1099730 h 1099730"/>
                <a:gd name="connsiteX3" fmla="*/ 0 w 1061328"/>
                <a:gd name="connsiteY3" fmla="*/ 575468 h 1099730"/>
                <a:gd name="connsiteX4" fmla="*/ 0 w 1061328"/>
                <a:gd name="connsiteY4" fmla="*/ 0 h 1099730"/>
                <a:gd name="connsiteX0" fmla="*/ 29191 w 1090519"/>
                <a:gd name="connsiteY0" fmla="*/ 0 h 1099730"/>
                <a:gd name="connsiteX1" fmla="*/ 604659 w 1090519"/>
                <a:gd name="connsiteY1" fmla="*/ 0 h 1099730"/>
                <a:gd name="connsiteX2" fmla="*/ 1090519 w 1090519"/>
                <a:gd name="connsiteY2" fmla="*/ 1099730 h 1099730"/>
                <a:gd name="connsiteX3" fmla="*/ 0 w 1090519"/>
                <a:gd name="connsiteY3" fmla="*/ 368487 h 1099730"/>
                <a:gd name="connsiteX4" fmla="*/ 29191 w 1090519"/>
                <a:gd name="connsiteY4" fmla="*/ 0 h 1099730"/>
                <a:gd name="connsiteX0" fmla="*/ 29191 w 1090519"/>
                <a:gd name="connsiteY0" fmla="*/ 25675 h 1125405"/>
                <a:gd name="connsiteX1" fmla="*/ 365978 w 1090519"/>
                <a:gd name="connsiteY1" fmla="*/ 0 h 1125405"/>
                <a:gd name="connsiteX2" fmla="*/ 1090519 w 1090519"/>
                <a:gd name="connsiteY2" fmla="*/ 1125405 h 1125405"/>
                <a:gd name="connsiteX3" fmla="*/ 0 w 1090519"/>
                <a:gd name="connsiteY3" fmla="*/ 394162 h 1125405"/>
                <a:gd name="connsiteX4" fmla="*/ 29191 w 1090519"/>
                <a:gd name="connsiteY4" fmla="*/ 25675 h 1125405"/>
                <a:gd name="connsiteX0" fmla="*/ 29191 w 1090519"/>
                <a:gd name="connsiteY0" fmla="*/ 19127 h 1118857"/>
                <a:gd name="connsiteX1" fmla="*/ 401631 w 1090519"/>
                <a:gd name="connsiteY1" fmla="*/ 0 h 1118857"/>
                <a:gd name="connsiteX2" fmla="*/ 1090519 w 1090519"/>
                <a:gd name="connsiteY2" fmla="*/ 1118857 h 1118857"/>
                <a:gd name="connsiteX3" fmla="*/ 0 w 1090519"/>
                <a:gd name="connsiteY3" fmla="*/ 387614 h 1118857"/>
                <a:gd name="connsiteX4" fmla="*/ 29191 w 1090519"/>
                <a:gd name="connsiteY4" fmla="*/ 19127 h 1118857"/>
                <a:gd name="connsiteX0" fmla="*/ 29191 w 1105268"/>
                <a:gd name="connsiteY0" fmla="*/ 19127 h 1128040"/>
                <a:gd name="connsiteX1" fmla="*/ 401631 w 1105268"/>
                <a:gd name="connsiteY1" fmla="*/ 0 h 1128040"/>
                <a:gd name="connsiteX2" fmla="*/ 1105268 w 1105268"/>
                <a:gd name="connsiteY2" fmla="*/ 1128040 h 1128040"/>
                <a:gd name="connsiteX3" fmla="*/ 0 w 1105268"/>
                <a:gd name="connsiteY3" fmla="*/ 387614 h 1128040"/>
                <a:gd name="connsiteX4" fmla="*/ 29191 w 1105268"/>
                <a:gd name="connsiteY4" fmla="*/ 19127 h 1128040"/>
                <a:gd name="connsiteX0" fmla="*/ 61520 w 1105268"/>
                <a:gd name="connsiteY0" fmla="*/ 46480 h 1128040"/>
                <a:gd name="connsiteX1" fmla="*/ 401631 w 1105268"/>
                <a:gd name="connsiteY1" fmla="*/ 0 h 1128040"/>
                <a:gd name="connsiteX2" fmla="*/ 1105268 w 1105268"/>
                <a:gd name="connsiteY2" fmla="*/ 1128040 h 1128040"/>
                <a:gd name="connsiteX3" fmla="*/ 0 w 1105268"/>
                <a:gd name="connsiteY3" fmla="*/ 387614 h 1128040"/>
                <a:gd name="connsiteX4" fmla="*/ 61520 w 1105268"/>
                <a:gd name="connsiteY4" fmla="*/ 46480 h 1128040"/>
                <a:gd name="connsiteX0" fmla="*/ 24983 w 1068731"/>
                <a:gd name="connsiteY0" fmla="*/ 46480 h 1128040"/>
                <a:gd name="connsiteX1" fmla="*/ 365094 w 1068731"/>
                <a:gd name="connsiteY1" fmla="*/ 0 h 1128040"/>
                <a:gd name="connsiteX2" fmla="*/ 1068731 w 1068731"/>
                <a:gd name="connsiteY2" fmla="*/ 1128040 h 1128040"/>
                <a:gd name="connsiteX3" fmla="*/ 0 w 1068731"/>
                <a:gd name="connsiteY3" fmla="*/ 340537 h 1128040"/>
                <a:gd name="connsiteX4" fmla="*/ 24983 w 1068731"/>
                <a:gd name="connsiteY4" fmla="*/ 46480 h 1128040"/>
                <a:gd name="connsiteX0" fmla="*/ 24983 w 1068731"/>
                <a:gd name="connsiteY0" fmla="*/ 0 h 1081560"/>
                <a:gd name="connsiteX1" fmla="*/ 298666 w 1068731"/>
                <a:gd name="connsiteY1" fmla="*/ 6065 h 1081560"/>
                <a:gd name="connsiteX2" fmla="*/ 1068731 w 1068731"/>
                <a:gd name="connsiteY2" fmla="*/ 1081560 h 1081560"/>
                <a:gd name="connsiteX3" fmla="*/ 0 w 1068731"/>
                <a:gd name="connsiteY3" fmla="*/ 294057 h 1081560"/>
                <a:gd name="connsiteX4" fmla="*/ 24983 w 1068731"/>
                <a:gd name="connsiteY4" fmla="*/ 0 h 1081560"/>
                <a:gd name="connsiteX0" fmla="*/ 24983 w 1013061"/>
                <a:gd name="connsiteY0" fmla="*/ 0 h 1024021"/>
                <a:gd name="connsiteX1" fmla="*/ 298666 w 1013061"/>
                <a:gd name="connsiteY1" fmla="*/ 6065 h 1024021"/>
                <a:gd name="connsiteX2" fmla="*/ 1013061 w 1013061"/>
                <a:gd name="connsiteY2" fmla="*/ 1024021 h 1024021"/>
                <a:gd name="connsiteX3" fmla="*/ 0 w 1013061"/>
                <a:gd name="connsiteY3" fmla="*/ 294057 h 1024021"/>
                <a:gd name="connsiteX4" fmla="*/ 24983 w 1013061"/>
                <a:gd name="connsiteY4" fmla="*/ 0 h 1024021"/>
                <a:gd name="connsiteX0" fmla="*/ 24983 w 1013061"/>
                <a:gd name="connsiteY0" fmla="*/ 2628 h 1026649"/>
                <a:gd name="connsiteX1" fmla="*/ 313710 w 1013061"/>
                <a:gd name="connsiteY1" fmla="*/ 0 h 1026649"/>
                <a:gd name="connsiteX2" fmla="*/ 1013061 w 1013061"/>
                <a:gd name="connsiteY2" fmla="*/ 1026649 h 1026649"/>
                <a:gd name="connsiteX3" fmla="*/ 0 w 1013061"/>
                <a:gd name="connsiteY3" fmla="*/ 296685 h 1026649"/>
                <a:gd name="connsiteX4" fmla="*/ 24983 w 1013061"/>
                <a:gd name="connsiteY4" fmla="*/ 2628 h 1026649"/>
                <a:gd name="connsiteX0" fmla="*/ 24983 w 995480"/>
                <a:gd name="connsiteY0" fmla="*/ 2628 h 1008479"/>
                <a:gd name="connsiteX1" fmla="*/ 313710 w 995480"/>
                <a:gd name="connsiteY1" fmla="*/ 0 h 1008479"/>
                <a:gd name="connsiteX2" fmla="*/ 995480 w 995480"/>
                <a:gd name="connsiteY2" fmla="*/ 1008479 h 1008479"/>
                <a:gd name="connsiteX3" fmla="*/ 0 w 995480"/>
                <a:gd name="connsiteY3" fmla="*/ 296685 h 1008479"/>
                <a:gd name="connsiteX4" fmla="*/ 24983 w 995480"/>
                <a:gd name="connsiteY4" fmla="*/ 2628 h 100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5480" h="1008479">
                  <a:moveTo>
                    <a:pt x="24983" y="2628"/>
                  </a:moveTo>
                  <a:lnTo>
                    <a:pt x="313710" y="0"/>
                  </a:lnTo>
                  <a:lnTo>
                    <a:pt x="995480" y="1008479"/>
                  </a:lnTo>
                  <a:lnTo>
                    <a:pt x="0" y="296685"/>
                  </a:lnTo>
                  <a:lnTo>
                    <a:pt x="24983" y="262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0" name="Группа 149"/>
          <p:cNvGrpSpPr>
            <a:grpSpLocks noChangeAspect="1"/>
          </p:cNvGrpSpPr>
          <p:nvPr/>
        </p:nvGrpSpPr>
        <p:grpSpPr>
          <a:xfrm>
            <a:off x="2916470" y="6032995"/>
            <a:ext cx="254540" cy="494772"/>
            <a:chOff x="2657127" y="2154567"/>
            <a:chExt cx="1065605" cy="2071320"/>
          </a:xfrm>
          <a:solidFill>
            <a:schemeClr val="accent4"/>
          </a:solidFill>
        </p:grpSpPr>
        <p:sp>
          <p:nvSpPr>
            <p:cNvPr id="151" name="Овал 150"/>
            <p:cNvSpPr/>
            <p:nvPr/>
          </p:nvSpPr>
          <p:spPr>
            <a:xfrm>
              <a:off x="2790151" y="2154567"/>
              <a:ext cx="797492" cy="797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152" name="Полилиния 151"/>
            <p:cNvSpPr/>
            <p:nvPr/>
          </p:nvSpPr>
          <p:spPr>
            <a:xfrm>
              <a:off x="2657127" y="3088806"/>
              <a:ext cx="1065605" cy="1137081"/>
            </a:xfrm>
            <a:custGeom>
              <a:avLst/>
              <a:gdLst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739182 w 1065605"/>
                <a:gd name="connsiteY3" fmla="*/ 467046 h 1137081"/>
                <a:gd name="connsiteX4" fmla="*/ 950930 w 1065605"/>
                <a:gd name="connsiteY4" fmla="*/ 467046 h 1137081"/>
                <a:gd name="connsiteX5" fmla="*/ 957751 w 1065605"/>
                <a:gd name="connsiteY5" fmla="*/ 460225 h 1137081"/>
                <a:gd name="connsiteX6" fmla="*/ 957751 w 1065605"/>
                <a:gd name="connsiteY6" fmla="*/ 432943 h 1137081"/>
                <a:gd name="connsiteX7" fmla="*/ 950930 w 1065605"/>
                <a:gd name="connsiteY7" fmla="*/ 426122 h 1137081"/>
                <a:gd name="connsiteX8" fmla="*/ 739182 w 1065605"/>
                <a:gd name="connsiteY8" fmla="*/ 426122 h 1137081"/>
                <a:gd name="connsiteX9" fmla="*/ 296735 w 1065605"/>
                <a:gd name="connsiteY9" fmla="*/ 0 h 1137081"/>
                <a:gd name="connsiteX10" fmla="*/ 768999 w 1065605"/>
                <a:gd name="connsiteY10" fmla="*/ 0 h 1137081"/>
                <a:gd name="connsiteX11" fmla="*/ 1036083 w 1065605"/>
                <a:gd name="connsiteY11" fmla="*/ 131466 h 1137081"/>
                <a:gd name="connsiteX12" fmla="*/ 1053218 w 1065605"/>
                <a:gd name="connsiteY12" fmla="*/ 201334 h 1137081"/>
                <a:gd name="connsiteX13" fmla="*/ 1056222 w 1065605"/>
                <a:gd name="connsiteY13" fmla="*/ 225246 h 1137081"/>
                <a:gd name="connsiteX14" fmla="*/ 1013757 w 1065605"/>
                <a:gd name="connsiteY14" fmla="*/ 1009017 h 1137081"/>
                <a:gd name="connsiteX15" fmla="*/ 531770 w 1065605"/>
                <a:gd name="connsiteY15" fmla="*/ 1137081 h 1137081"/>
                <a:gd name="connsiteX16" fmla="*/ 52453 w 1065605"/>
                <a:gd name="connsiteY16" fmla="*/ 1010840 h 1137081"/>
                <a:gd name="connsiteX17" fmla="*/ 29652 w 1065605"/>
                <a:gd name="connsiteY17" fmla="*/ 131466 h 1137081"/>
                <a:gd name="connsiteX18" fmla="*/ 296735 w 1065605"/>
                <a:gd name="connsiteY18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739182 w 1065605"/>
                <a:gd name="connsiteY3" fmla="*/ 467046 h 1137081"/>
                <a:gd name="connsiteX4" fmla="*/ 950930 w 1065605"/>
                <a:gd name="connsiteY4" fmla="*/ 467046 h 1137081"/>
                <a:gd name="connsiteX5" fmla="*/ 957751 w 1065605"/>
                <a:gd name="connsiteY5" fmla="*/ 432943 h 1137081"/>
                <a:gd name="connsiteX6" fmla="*/ 950930 w 1065605"/>
                <a:gd name="connsiteY6" fmla="*/ 426122 h 1137081"/>
                <a:gd name="connsiteX7" fmla="*/ 739182 w 1065605"/>
                <a:gd name="connsiteY7" fmla="*/ 426122 h 1137081"/>
                <a:gd name="connsiteX8" fmla="*/ 296735 w 1065605"/>
                <a:gd name="connsiteY8" fmla="*/ 0 h 1137081"/>
                <a:gd name="connsiteX9" fmla="*/ 768999 w 1065605"/>
                <a:gd name="connsiteY9" fmla="*/ 0 h 1137081"/>
                <a:gd name="connsiteX10" fmla="*/ 1036083 w 1065605"/>
                <a:gd name="connsiteY10" fmla="*/ 131466 h 1137081"/>
                <a:gd name="connsiteX11" fmla="*/ 1053218 w 1065605"/>
                <a:gd name="connsiteY11" fmla="*/ 201334 h 1137081"/>
                <a:gd name="connsiteX12" fmla="*/ 1056222 w 1065605"/>
                <a:gd name="connsiteY12" fmla="*/ 225246 h 1137081"/>
                <a:gd name="connsiteX13" fmla="*/ 1013757 w 1065605"/>
                <a:gd name="connsiteY13" fmla="*/ 1009017 h 1137081"/>
                <a:gd name="connsiteX14" fmla="*/ 531770 w 1065605"/>
                <a:gd name="connsiteY14" fmla="*/ 1137081 h 1137081"/>
                <a:gd name="connsiteX15" fmla="*/ 52453 w 1065605"/>
                <a:gd name="connsiteY15" fmla="*/ 1010840 h 1137081"/>
                <a:gd name="connsiteX16" fmla="*/ 29652 w 1065605"/>
                <a:gd name="connsiteY16" fmla="*/ 131466 h 1137081"/>
                <a:gd name="connsiteX17" fmla="*/ 296735 w 1065605"/>
                <a:gd name="connsiteY17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950930 w 1065605"/>
                <a:gd name="connsiteY3" fmla="*/ 467046 h 1137081"/>
                <a:gd name="connsiteX4" fmla="*/ 957751 w 1065605"/>
                <a:gd name="connsiteY4" fmla="*/ 432943 h 1137081"/>
                <a:gd name="connsiteX5" fmla="*/ 950930 w 1065605"/>
                <a:gd name="connsiteY5" fmla="*/ 426122 h 1137081"/>
                <a:gd name="connsiteX6" fmla="*/ 739182 w 1065605"/>
                <a:gd name="connsiteY6" fmla="*/ 426122 h 1137081"/>
                <a:gd name="connsiteX7" fmla="*/ 296735 w 1065605"/>
                <a:gd name="connsiteY7" fmla="*/ 0 h 1137081"/>
                <a:gd name="connsiteX8" fmla="*/ 768999 w 1065605"/>
                <a:gd name="connsiteY8" fmla="*/ 0 h 1137081"/>
                <a:gd name="connsiteX9" fmla="*/ 1036083 w 1065605"/>
                <a:gd name="connsiteY9" fmla="*/ 131466 h 1137081"/>
                <a:gd name="connsiteX10" fmla="*/ 1053218 w 1065605"/>
                <a:gd name="connsiteY10" fmla="*/ 201334 h 1137081"/>
                <a:gd name="connsiteX11" fmla="*/ 1056222 w 1065605"/>
                <a:gd name="connsiteY11" fmla="*/ 225246 h 1137081"/>
                <a:gd name="connsiteX12" fmla="*/ 1013757 w 1065605"/>
                <a:gd name="connsiteY12" fmla="*/ 1009017 h 1137081"/>
                <a:gd name="connsiteX13" fmla="*/ 531770 w 1065605"/>
                <a:gd name="connsiteY13" fmla="*/ 1137081 h 1137081"/>
                <a:gd name="connsiteX14" fmla="*/ 52453 w 1065605"/>
                <a:gd name="connsiteY14" fmla="*/ 1010840 h 1137081"/>
                <a:gd name="connsiteX15" fmla="*/ 29652 w 1065605"/>
                <a:gd name="connsiteY15" fmla="*/ 131466 h 1137081"/>
                <a:gd name="connsiteX16" fmla="*/ 296735 w 1065605"/>
                <a:gd name="connsiteY16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0930 w 1065605"/>
                <a:gd name="connsiteY2" fmla="*/ 467046 h 1137081"/>
                <a:gd name="connsiteX3" fmla="*/ 957751 w 1065605"/>
                <a:gd name="connsiteY3" fmla="*/ 432943 h 1137081"/>
                <a:gd name="connsiteX4" fmla="*/ 950930 w 1065605"/>
                <a:gd name="connsiteY4" fmla="*/ 426122 h 1137081"/>
                <a:gd name="connsiteX5" fmla="*/ 739182 w 1065605"/>
                <a:gd name="connsiteY5" fmla="*/ 426122 h 1137081"/>
                <a:gd name="connsiteX6" fmla="*/ 296735 w 1065605"/>
                <a:gd name="connsiteY6" fmla="*/ 0 h 1137081"/>
                <a:gd name="connsiteX7" fmla="*/ 768999 w 1065605"/>
                <a:gd name="connsiteY7" fmla="*/ 0 h 1137081"/>
                <a:gd name="connsiteX8" fmla="*/ 1036083 w 1065605"/>
                <a:gd name="connsiteY8" fmla="*/ 131466 h 1137081"/>
                <a:gd name="connsiteX9" fmla="*/ 1053218 w 1065605"/>
                <a:gd name="connsiteY9" fmla="*/ 201334 h 1137081"/>
                <a:gd name="connsiteX10" fmla="*/ 1056222 w 1065605"/>
                <a:gd name="connsiteY10" fmla="*/ 225246 h 1137081"/>
                <a:gd name="connsiteX11" fmla="*/ 1013757 w 1065605"/>
                <a:gd name="connsiteY11" fmla="*/ 1009017 h 1137081"/>
                <a:gd name="connsiteX12" fmla="*/ 531770 w 1065605"/>
                <a:gd name="connsiteY12" fmla="*/ 1137081 h 1137081"/>
                <a:gd name="connsiteX13" fmla="*/ 52453 w 1065605"/>
                <a:gd name="connsiteY13" fmla="*/ 1010840 h 1137081"/>
                <a:gd name="connsiteX14" fmla="*/ 29652 w 1065605"/>
                <a:gd name="connsiteY14" fmla="*/ 131466 h 1137081"/>
                <a:gd name="connsiteX15" fmla="*/ 296735 w 1065605"/>
                <a:gd name="connsiteY15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7751 w 1065605"/>
                <a:gd name="connsiteY2" fmla="*/ 432943 h 1137081"/>
                <a:gd name="connsiteX3" fmla="*/ 950930 w 1065605"/>
                <a:gd name="connsiteY3" fmla="*/ 426122 h 1137081"/>
                <a:gd name="connsiteX4" fmla="*/ 739182 w 1065605"/>
                <a:gd name="connsiteY4" fmla="*/ 426122 h 1137081"/>
                <a:gd name="connsiteX5" fmla="*/ 296735 w 1065605"/>
                <a:gd name="connsiteY5" fmla="*/ 0 h 1137081"/>
                <a:gd name="connsiteX6" fmla="*/ 768999 w 1065605"/>
                <a:gd name="connsiteY6" fmla="*/ 0 h 1137081"/>
                <a:gd name="connsiteX7" fmla="*/ 1036083 w 1065605"/>
                <a:gd name="connsiteY7" fmla="*/ 131466 h 1137081"/>
                <a:gd name="connsiteX8" fmla="*/ 1053218 w 1065605"/>
                <a:gd name="connsiteY8" fmla="*/ 201334 h 1137081"/>
                <a:gd name="connsiteX9" fmla="*/ 1056222 w 1065605"/>
                <a:gd name="connsiteY9" fmla="*/ 225246 h 1137081"/>
                <a:gd name="connsiteX10" fmla="*/ 1013757 w 1065605"/>
                <a:gd name="connsiteY10" fmla="*/ 1009017 h 1137081"/>
                <a:gd name="connsiteX11" fmla="*/ 531770 w 1065605"/>
                <a:gd name="connsiteY11" fmla="*/ 1137081 h 1137081"/>
                <a:gd name="connsiteX12" fmla="*/ 52453 w 1065605"/>
                <a:gd name="connsiteY12" fmla="*/ 1010840 h 1137081"/>
                <a:gd name="connsiteX13" fmla="*/ 29652 w 1065605"/>
                <a:gd name="connsiteY13" fmla="*/ 131466 h 1137081"/>
                <a:gd name="connsiteX14" fmla="*/ 296735 w 1065605"/>
                <a:gd name="connsiteY14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7751 w 1065605"/>
                <a:gd name="connsiteY2" fmla="*/ 432943 h 1137081"/>
                <a:gd name="connsiteX3" fmla="*/ 739182 w 1065605"/>
                <a:gd name="connsiteY3" fmla="*/ 426122 h 1137081"/>
                <a:gd name="connsiteX4" fmla="*/ 296735 w 1065605"/>
                <a:gd name="connsiteY4" fmla="*/ 0 h 1137081"/>
                <a:gd name="connsiteX5" fmla="*/ 768999 w 1065605"/>
                <a:gd name="connsiteY5" fmla="*/ 0 h 1137081"/>
                <a:gd name="connsiteX6" fmla="*/ 1036083 w 1065605"/>
                <a:gd name="connsiteY6" fmla="*/ 131466 h 1137081"/>
                <a:gd name="connsiteX7" fmla="*/ 1053218 w 1065605"/>
                <a:gd name="connsiteY7" fmla="*/ 201334 h 1137081"/>
                <a:gd name="connsiteX8" fmla="*/ 1056222 w 1065605"/>
                <a:gd name="connsiteY8" fmla="*/ 225246 h 1137081"/>
                <a:gd name="connsiteX9" fmla="*/ 1013757 w 1065605"/>
                <a:gd name="connsiteY9" fmla="*/ 1009017 h 1137081"/>
                <a:gd name="connsiteX10" fmla="*/ 531770 w 1065605"/>
                <a:gd name="connsiteY10" fmla="*/ 1137081 h 1137081"/>
                <a:gd name="connsiteX11" fmla="*/ 52453 w 1065605"/>
                <a:gd name="connsiteY11" fmla="*/ 1010840 h 1137081"/>
                <a:gd name="connsiteX12" fmla="*/ 29652 w 1065605"/>
                <a:gd name="connsiteY12" fmla="*/ 131466 h 1137081"/>
                <a:gd name="connsiteX13" fmla="*/ 296735 w 1065605"/>
                <a:gd name="connsiteY13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9182 w 1065605"/>
                <a:gd name="connsiteY2" fmla="*/ 426122 h 1137081"/>
                <a:gd name="connsiteX3" fmla="*/ 296735 w 1065605"/>
                <a:gd name="connsiteY3" fmla="*/ 0 h 1137081"/>
                <a:gd name="connsiteX4" fmla="*/ 768999 w 1065605"/>
                <a:gd name="connsiteY4" fmla="*/ 0 h 1137081"/>
                <a:gd name="connsiteX5" fmla="*/ 1036083 w 1065605"/>
                <a:gd name="connsiteY5" fmla="*/ 131466 h 1137081"/>
                <a:gd name="connsiteX6" fmla="*/ 1053218 w 1065605"/>
                <a:gd name="connsiteY6" fmla="*/ 201334 h 1137081"/>
                <a:gd name="connsiteX7" fmla="*/ 1056222 w 1065605"/>
                <a:gd name="connsiteY7" fmla="*/ 225246 h 1137081"/>
                <a:gd name="connsiteX8" fmla="*/ 1013757 w 1065605"/>
                <a:gd name="connsiteY8" fmla="*/ 1009017 h 1137081"/>
                <a:gd name="connsiteX9" fmla="*/ 531770 w 1065605"/>
                <a:gd name="connsiteY9" fmla="*/ 1137081 h 1137081"/>
                <a:gd name="connsiteX10" fmla="*/ 52453 w 1065605"/>
                <a:gd name="connsiteY10" fmla="*/ 1010840 h 1137081"/>
                <a:gd name="connsiteX11" fmla="*/ 29652 w 1065605"/>
                <a:gd name="connsiteY11" fmla="*/ 131466 h 1137081"/>
                <a:gd name="connsiteX12" fmla="*/ 296735 w 1065605"/>
                <a:gd name="connsiteY12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05" h="1137081">
                  <a:moveTo>
                    <a:pt x="296735" y="0"/>
                  </a:moveTo>
                  <a:cubicBezTo>
                    <a:pt x="464459" y="162274"/>
                    <a:pt x="670820" y="108181"/>
                    <a:pt x="768999" y="0"/>
                  </a:cubicBezTo>
                  <a:cubicBezTo>
                    <a:pt x="916182" y="35197"/>
                    <a:pt x="1022442" y="95124"/>
                    <a:pt x="1036083" y="131466"/>
                  </a:cubicBezTo>
                  <a:cubicBezTo>
                    <a:pt x="1043227" y="147808"/>
                    <a:pt x="1048957" y="171688"/>
                    <a:pt x="1053218" y="201334"/>
                  </a:cubicBezTo>
                  <a:lnTo>
                    <a:pt x="1056222" y="225246"/>
                  </a:lnTo>
                  <a:cubicBezTo>
                    <a:pt x="1080163" y="426761"/>
                    <a:pt x="1055504" y="831939"/>
                    <a:pt x="1013757" y="1009017"/>
                  </a:cubicBezTo>
                  <a:cubicBezTo>
                    <a:pt x="934100" y="1065633"/>
                    <a:pt x="744133" y="1135070"/>
                    <a:pt x="531770" y="1137081"/>
                  </a:cubicBezTo>
                  <a:cubicBezTo>
                    <a:pt x="321726" y="1135092"/>
                    <a:pt x="133591" y="1067142"/>
                    <a:pt x="52453" y="1010840"/>
                  </a:cubicBezTo>
                  <a:cubicBezTo>
                    <a:pt x="1974" y="799248"/>
                    <a:pt x="-23867" y="253883"/>
                    <a:pt x="29652" y="131466"/>
                  </a:cubicBezTo>
                  <a:cubicBezTo>
                    <a:pt x="43292" y="95124"/>
                    <a:pt x="149553" y="35197"/>
                    <a:pt x="29673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cxnSp>
        <p:nvCxnSpPr>
          <p:cNvPr id="14" name="Прямая со стрелкой 13"/>
          <p:cNvCxnSpPr/>
          <p:nvPr/>
        </p:nvCxnSpPr>
        <p:spPr>
          <a:xfrm>
            <a:off x="3287588" y="2469557"/>
            <a:ext cx="0" cy="1080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Прямая со стрелкой 155"/>
          <p:cNvCxnSpPr/>
          <p:nvPr/>
        </p:nvCxnSpPr>
        <p:spPr>
          <a:xfrm>
            <a:off x="3280069" y="1487708"/>
            <a:ext cx="0" cy="432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Прямая со стрелкой 156"/>
          <p:cNvCxnSpPr/>
          <p:nvPr/>
        </p:nvCxnSpPr>
        <p:spPr>
          <a:xfrm>
            <a:off x="3301004" y="5794988"/>
            <a:ext cx="0" cy="432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4" name="Группа 163"/>
          <p:cNvGrpSpPr>
            <a:grpSpLocks noChangeAspect="1"/>
          </p:cNvGrpSpPr>
          <p:nvPr/>
        </p:nvGrpSpPr>
        <p:grpSpPr>
          <a:xfrm>
            <a:off x="5189590" y="5212896"/>
            <a:ext cx="888948" cy="672532"/>
            <a:chOff x="8219132" y="5104387"/>
            <a:chExt cx="1396742" cy="1056703"/>
          </a:xfrm>
        </p:grpSpPr>
        <p:sp>
          <p:nvSpPr>
            <p:cNvPr id="165" name="Прямоугольник 164"/>
            <p:cNvSpPr/>
            <p:nvPr/>
          </p:nvSpPr>
          <p:spPr>
            <a:xfrm>
              <a:off x="8219132" y="5104387"/>
              <a:ext cx="1396742" cy="836043"/>
            </a:xfrm>
            <a:prstGeom prst="rect">
              <a:avLst/>
            </a:prstGeom>
            <a:solidFill>
              <a:schemeClr val="bg1"/>
            </a:solidFill>
            <a:ln w="28575" cap="flat" cmpd="sng" algn="ctr">
              <a:solidFill>
                <a:srgbClr val="FFFFFF">
                  <a:lumMod val="50000"/>
                </a:srgbClr>
              </a:solidFill>
              <a:prstDash val="solid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6" name="Прямоугольник 165"/>
            <p:cNvSpPr/>
            <p:nvPr/>
          </p:nvSpPr>
          <p:spPr>
            <a:xfrm>
              <a:off x="8651089" y="5947888"/>
              <a:ext cx="504735" cy="153357"/>
            </a:xfrm>
            <a:prstGeom prst="rect">
              <a:avLst/>
            </a:prstGeom>
            <a:solidFill>
              <a:srgbClr val="FFFFFF">
                <a:lumMod val="50000"/>
              </a:srgbClr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7" name="Прямоугольник с двумя скругленными соседними углами 166"/>
            <p:cNvSpPr/>
            <p:nvPr/>
          </p:nvSpPr>
          <p:spPr>
            <a:xfrm>
              <a:off x="8520624" y="6116446"/>
              <a:ext cx="793764" cy="4464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FFFF">
                <a:lumMod val="50000"/>
              </a:srgbClr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169" name="Прямая со стрелкой 168"/>
          <p:cNvCxnSpPr/>
          <p:nvPr/>
        </p:nvCxnSpPr>
        <p:spPr>
          <a:xfrm flipH="1">
            <a:off x="1094908" y="3851257"/>
            <a:ext cx="46800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3" name="Группа 212"/>
          <p:cNvGrpSpPr/>
          <p:nvPr/>
        </p:nvGrpSpPr>
        <p:grpSpPr>
          <a:xfrm>
            <a:off x="5200343" y="1856205"/>
            <a:ext cx="888948" cy="672532"/>
            <a:chOff x="416562" y="4387144"/>
            <a:chExt cx="888948" cy="672532"/>
          </a:xfrm>
        </p:grpSpPr>
        <p:grpSp>
          <p:nvGrpSpPr>
            <p:cNvPr id="214" name="Группа 213"/>
            <p:cNvGrpSpPr>
              <a:grpSpLocks noChangeAspect="1"/>
            </p:cNvGrpSpPr>
            <p:nvPr/>
          </p:nvGrpSpPr>
          <p:grpSpPr>
            <a:xfrm>
              <a:off x="416562" y="4387144"/>
              <a:ext cx="888948" cy="672532"/>
              <a:chOff x="8219132" y="5104387"/>
              <a:chExt cx="1396742" cy="1056703"/>
            </a:xfrm>
          </p:grpSpPr>
          <p:sp>
            <p:nvSpPr>
              <p:cNvPr id="216" name="Прямоугольник 215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solidFill>
                <a:schemeClr val="bg1"/>
              </a:solidFill>
              <a:ln w="28575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Прямоугольник 216"/>
              <p:cNvSpPr/>
              <p:nvPr/>
            </p:nvSpPr>
            <p:spPr>
              <a:xfrm>
                <a:off x="8651089" y="5947888"/>
                <a:ext cx="504735" cy="153357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Прямоугольник с двумя скругленными соседними углами 217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215" name="Полилиния 214"/>
            <p:cNvSpPr/>
            <p:nvPr/>
          </p:nvSpPr>
          <p:spPr>
            <a:xfrm rot="20271015">
              <a:off x="1015762" y="4605961"/>
              <a:ext cx="174229" cy="234896"/>
            </a:xfrm>
            <a:custGeom>
              <a:avLst/>
              <a:gdLst>
                <a:gd name="connsiteX0" fmla="*/ 339969 w 1180123"/>
                <a:gd name="connsiteY0" fmla="*/ 1555262 h 1582616"/>
                <a:gd name="connsiteX1" fmla="*/ 1012092 w 1180123"/>
                <a:gd name="connsiteY1" fmla="*/ 1582616 h 1582616"/>
                <a:gd name="connsiteX2" fmla="*/ 1164492 w 1180123"/>
                <a:gd name="connsiteY2" fmla="*/ 1144954 h 1582616"/>
                <a:gd name="connsiteX3" fmla="*/ 1180123 w 1180123"/>
                <a:gd name="connsiteY3" fmla="*/ 676031 h 1582616"/>
                <a:gd name="connsiteX4" fmla="*/ 1035538 w 1180123"/>
                <a:gd name="connsiteY4" fmla="*/ 535354 h 1582616"/>
                <a:gd name="connsiteX5" fmla="*/ 965200 w 1180123"/>
                <a:gd name="connsiteY5" fmla="*/ 531446 h 1582616"/>
                <a:gd name="connsiteX6" fmla="*/ 953477 w 1180123"/>
                <a:gd name="connsiteY6" fmla="*/ 769816 h 1582616"/>
                <a:gd name="connsiteX7" fmla="*/ 957384 w 1180123"/>
                <a:gd name="connsiteY7" fmla="*/ 453293 h 1582616"/>
                <a:gd name="connsiteX8" fmla="*/ 738554 w 1180123"/>
                <a:gd name="connsiteY8" fmla="*/ 457200 h 1582616"/>
                <a:gd name="connsiteX9" fmla="*/ 734646 w 1180123"/>
                <a:gd name="connsiteY9" fmla="*/ 699477 h 1582616"/>
                <a:gd name="connsiteX10" fmla="*/ 726830 w 1180123"/>
                <a:gd name="connsiteY10" fmla="*/ 379046 h 1582616"/>
                <a:gd name="connsiteX11" fmla="*/ 523630 w 1180123"/>
                <a:gd name="connsiteY11" fmla="*/ 371231 h 1582616"/>
                <a:gd name="connsiteX12" fmla="*/ 519723 w 1180123"/>
                <a:gd name="connsiteY12" fmla="*/ 699477 h 1582616"/>
                <a:gd name="connsiteX13" fmla="*/ 531446 w 1180123"/>
                <a:gd name="connsiteY13" fmla="*/ 0 h 1582616"/>
                <a:gd name="connsiteX14" fmla="*/ 300892 w 1180123"/>
                <a:gd name="connsiteY14" fmla="*/ 3908 h 1582616"/>
                <a:gd name="connsiteX15" fmla="*/ 293077 w 1180123"/>
                <a:gd name="connsiteY15" fmla="*/ 988646 h 1582616"/>
                <a:gd name="connsiteX16" fmla="*/ 296984 w 1180123"/>
                <a:gd name="connsiteY16" fmla="*/ 953477 h 1582616"/>
                <a:gd name="connsiteX17" fmla="*/ 285261 w 1180123"/>
                <a:gd name="connsiteY17" fmla="*/ 750277 h 1582616"/>
                <a:gd name="connsiteX18" fmla="*/ 203200 w 1180123"/>
                <a:gd name="connsiteY18" fmla="*/ 742462 h 1582616"/>
                <a:gd name="connsiteX19" fmla="*/ 203200 w 1180123"/>
                <a:gd name="connsiteY19" fmla="*/ 668216 h 1582616"/>
                <a:gd name="connsiteX20" fmla="*/ 0 w 1180123"/>
                <a:gd name="connsiteY20" fmla="*/ 656493 h 1582616"/>
                <a:gd name="connsiteX21" fmla="*/ 7815 w 1180123"/>
                <a:gd name="connsiteY21" fmla="*/ 824523 h 1582616"/>
                <a:gd name="connsiteX22" fmla="*/ 359507 w 1180123"/>
                <a:gd name="connsiteY22" fmla="*/ 1359877 h 1582616"/>
                <a:gd name="connsiteX23" fmla="*/ 339969 w 1180123"/>
                <a:gd name="connsiteY23" fmla="*/ 1555262 h 1582616"/>
                <a:gd name="connsiteX0" fmla="*/ 339969 w 1180123"/>
                <a:gd name="connsiteY0" fmla="*/ 1555262 h 1582616"/>
                <a:gd name="connsiteX1" fmla="*/ 1012092 w 1180123"/>
                <a:gd name="connsiteY1" fmla="*/ 1582616 h 1582616"/>
                <a:gd name="connsiteX2" fmla="*/ 1164492 w 1180123"/>
                <a:gd name="connsiteY2" fmla="*/ 1144954 h 1582616"/>
                <a:gd name="connsiteX3" fmla="*/ 1180123 w 1180123"/>
                <a:gd name="connsiteY3" fmla="*/ 676031 h 1582616"/>
                <a:gd name="connsiteX4" fmla="*/ 1035538 w 1180123"/>
                <a:gd name="connsiteY4" fmla="*/ 535354 h 1582616"/>
                <a:gd name="connsiteX5" fmla="*/ 965200 w 1180123"/>
                <a:gd name="connsiteY5" fmla="*/ 531446 h 1582616"/>
                <a:gd name="connsiteX6" fmla="*/ 953477 w 1180123"/>
                <a:gd name="connsiteY6" fmla="*/ 769816 h 1582616"/>
                <a:gd name="connsiteX7" fmla="*/ 957384 w 1180123"/>
                <a:gd name="connsiteY7" fmla="*/ 453293 h 1582616"/>
                <a:gd name="connsiteX8" fmla="*/ 738554 w 1180123"/>
                <a:gd name="connsiteY8" fmla="*/ 457200 h 1582616"/>
                <a:gd name="connsiteX9" fmla="*/ 734646 w 1180123"/>
                <a:gd name="connsiteY9" fmla="*/ 699477 h 1582616"/>
                <a:gd name="connsiteX10" fmla="*/ 726830 w 1180123"/>
                <a:gd name="connsiteY10" fmla="*/ 379046 h 1582616"/>
                <a:gd name="connsiteX11" fmla="*/ 523630 w 1180123"/>
                <a:gd name="connsiteY11" fmla="*/ 371231 h 1582616"/>
                <a:gd name="connsiteX12" fmla="*/ 519723 w 1180123"/>
                <a:gd name="connsiteY12" fmla="*/ 699477 h 1582616"/>
                <a:gd name="connsiteX13" fmla="*/ 531446 w 1180123"/>
                <a:gd name="connsiteY13" fmla="*/ 0 h 1582616"/>
                <a:gd name="connsiteX14" fmla="*/ 300892 w 1180123"/>
                <a:gd name="connsiteY14" fmla="*/ 3908 h 1582616"/>
                <a:gd name="connsiteX15" fmla="*/ 293077 w 1180123"/>
                <a:gd name="connsiteY15" fmla="*/ 988646 h 1582616"/>
                <a:gd name="connsiteX16" fmla="*/ 296984 w 1180123"/>
                <a:gd name="connsiteY16" fmla="*/ 953477 h 1582616"/>
                <a:gd name="connsiteX17" fmla="*/ 285261 w 1180123"/>
                <a:gd name="connsiteY17" fmla="*/ 750277 h 1582616"/>
                <a:gd name="connsiteX18" fmla="*/ 203200 w 1180123"/>
                <a:gd name="connsiteY18" fmla="*/ 668216 h 1582616"/>
                <a:gd name="connsiteX19" fmla="*/ 0 w 1180123"/>
                <a:gd name="connsiteY19" fmla="*/ 656493 h 1582616"/>
                <a:gd name="connsiteX20" fmla="*/ 7815 w 1180123"/>
                <a:gd name="connsiteY20" fmla="*/ 824523 h 1582616"/>
                <a:gd name="connsiteX21" fmla="*/ 359507 w 1180123"/>
                <a:gd name="connsiteY21" fmla="*/ 1359877 h 1582616"/>
                <a:gd name="connsiteX22" fmla="*/ 339969 w 1180123"/>
                <a:gd name="connsiteY22" fmla="*/ 1555262 h 1582616"/>
                <a:gd name="connsiteX0" fmla="*/ 339969 w 1176216"/>
                <a:gd name="connsiteY0" fmla="*/ 1555262 h 1582616"/>
                <a:gd name="connsiteX1" fmla="*/ 1012092 w 1176216"/>
                <a:gd name="connsiteY1" fmla="*/ 1582616 h 1582616"/>
                <a:gd name="connsiteX2" fmla="*/ 1164492 w 1176216"/>
                <a:gd name="connsiteY2" fmla="*/ 1144954 h 1582616"/>
                <a:gd name="connsiteX3" fmla="*/ 1176216 w 1176216"/>
                <a:gd name="connsiteY3" fmla="*/ 656493 h 1582616"/>
                <a:gd name="connsiteX4" fmla="*/ 1035538 w 1176216"/>
                <a:gd name="connsiteY4" fmla="*/ 535354 h 1582616"/>
                <a:gd name="connsiteX5" fmla="*/ 965200 w 1176216"/>
                <a:gd name="connsiteY5" fmla="*/ 531446 h 1582616"/>
                <a:gd name="connsiteX6" fmla="*/ 953477 w 1176216"/>
                <a:gd name="connsiteY6" fmla="*/ 769816 h 1582616"/>
                <a:gd name="connsiteX7" fmla="*/ 957384 w 1176216"/>
                <a:gd name="connsiteY7" fmla="*/ 453293 h 1582616"/>
                <a:gd name="connsiteX8" fmla="*/ 738554 w 1176216"/>
                <a:gd name="connsiteY8" fmla="*/ 457200 h 1582616"/>
                <a:gd name="connsiteX9" fmla="*/ 734646 w 1176216"/>
                <a:gd name="connsiteY9" fmla="*/ 699477 h 1582616"/>
                <a:gd name="connsiteX10" fmla="*/ 726830 w 1176216"/>
                <a:gd name="connsiteY10" fmla="*/ 379046 h 1582616"/>
                <a:gd name="connsiteX11" fmla="*/ 523630 w 1176216"/>
                <a:gd name="connsiteY11" fmla="*/ 371231 h 1582616"/>
                <a:gd name="connsiteX12" fmla="*/ 519723 w 1176216"/>
                <a:gd name="connsiteY12" fmla="*/ 699477 h 1582616"/>
                <a:gd name="connsiteX13" fmla="*/ 531446 w 1176216"/>
                <a:gd name="connsiteY13" fmla="*/ 0 h 1582616"/>
                <a:gd name="connsiteX14" fmla="*/ 300892 w 1176216"/>
                <a:gd name="connsiteY14" fmla="*/ 3908 h 1582616"/>
                <a:gd name="connsiteX15" fmla="*/ 293077 w 1176216"/>
                <a:gd name="connsiteY15" fmla="*/ 988646 h 1582616"/>
                <a:gd name="connsiteX16" fmla="*/ 296984 w 1176216"/>
                <a:gd name="connsiteY16" fmla="*/ 953477 h 1582616"/>
                <a:gd name="connsiteX17" fmla="*/ 285261 w 1176216"/>
                <a:gd name="connsiteY17" fmla="*/ 750277 h 1582616"/>
                <a:gd name="connsiteX18" fmla="*/ 203200 w 1176216"/>
                <a:gd name="connsiteY18" fmla="*/ 668216 h 1582616"/>
                <a:gd name="connsiteX19" fmla="*/ 0 w 1176216"/>
                <a:gd name="connsiteY19" fmla="*/ 656493 h 1582616"/>
                <a:gd name="connsiteX20" fmla="*/ 7815 w 1176216"/>
                <a:gd name="connsiteY20" fmla="*/ 824523 h 1582616"/>
                <a:gd name="connsiteX21" fmla="*/ 359507 w 1176216"/>
                <a:gd name="connsiteY21" fmla="*/ 1359877 h 1582616"/>
                <a:gd name="connsiteX22" fmla="*/ 339969 w 1176216"/>
                <a:gd name="connsiteY22" fmla="*/ 1555262 h 1582616"/>
                <a:gd name="connsiteX0" fmla="*/ 1035538 w 1267656"/>
                <a:gd name="connsiteY0" fmla="*/ 535354 h 1582616"/>
                <a:gd name="connsiteX1" fmla="*/ 965200 w 1267656"/>
                <a:gd name="connsiteY1" fmla="*/ 531446 h 1582616"/>
                <a:gd name="connsiteX2" fmla="*/ 953477 w 1267656"/>
                <a:gd name="connsiteY2" fmla="*/ 769816 h 1582616"/>
                <a:gd name="connsiteX3" fmla="*/ 957384 w 1267656"/>
                <a:gd name="connsiteY3" fmla="*/ 453293 h 1582616"/>
                <a:gd name="connsiteX4" fmla="*/ 738554 w 1267656"/>
                <a:gd name="connsiteY4" fmla="*/ 457200 h 1582616"/>
                <a:gd name="connsiteX5" fmla="*/ 734646 w 1267656"/>
                <a:gd name="connsiteY5" fmla="*/ 699477 h 1582616"/>
                <a:gd name="connsiteX6" fmla="*/ 726830 w 1267656"/>
                <a:gd name="connsiteY6" fmla="*/ 379046 h 1582616"/>
                <a:gd name="connsiteX7" fmla="*/ 523630 w 1267656"/>
                <a:gd name="connsiteY7" fmla="*/ 371231 h 1582616"/>
                <a:gd name="connsiteX8" fmla="*/ 519723 w 1267656"/>
                <a:gd name="connsiteY8" fmla="*/ 699477 h 1582616"/>
                <a:gd name="connsiteX9" fmla="*/ 531446 w 1267656"/>
                <a:gd name="connsiteY9" fmla="*/ 0 h 1582616"/>
                <a:gd name="connsiteX10" fmla="*/ 300892 w 1267656"/>
                <a:gd name="connsiteY10" fmla="*/ 3908 h 1582616"/>
                <a:gd name="connsiteX11" fmla="*/ 293077 w 1267656"/>
                <a:gd name="connsiteY11" fmla="*/ 988646 h 1582616"/>
                <a:gd name="connsiteX12" fmla="*/ 296984 w 1267656"/>
                <a:gd name="connsiteY12" fmla="*/ 953477 h 1582616"/>
                <a:gd name="connsiteX13" fmla="*/ 285261 w 1267656"/>
                <a:gd name="connsiteY13" fmla="*/ 750277 h 1582616"/>
                <a:gd name="connsiteX14" fmla="*/ 203200 w 1267656"/>
                <a:gd name="connsiteY14" fmla="*/ 668216 h 1582616"/>
                <a:gd name="connsiteX15" fmla="*/ 0 w 1267656"/>
                <a:gd name="connsiteY15" fmla="*/ 656493 h 1582616"/>
                <a:gd name="connsiteX16" fmla="*/ 7815 w 1267656"/>
                <a:gd name="connsiteY16" fmla="*/ 824523 h 1582616"/>
                <a:gd name="connsiteX17" fmla="*/ 359507 w 1267656"/>
                <a:gd name="connsiteY17" fmla="*/ 1359877 h 1582616"/>
                <a:gd name="connsiteX18" fmla="*/ 339969 w 1267656"/>
                <a:gd name="connsiteY18" fmla="*/ 1555262 h 1582616"/>
                <a:gd name="connsiteX19" fmla="*/ 1012092 w 1267656"/>
                <a:gd name="connsiteY19" fmla="*/ 1582616 h 1582616"/>
                <a:gd name="connsiteX20" fmla="*/ 1164492 w 1267656"/>
                <a:gd name="connsiteY20" fmla="*/ 1144954 h 1582616"/>
                <a:gd name="connsiteX21" fmla="*/ 1267656 w 1267656"/>
                <a:gd name="connsiteY21" fmla="*/ 747933 h 1582616"/>
                <a:gd name="connsiteX0" fmla="*/ 1035538 w 1173871"/>
                <a:gd name="connsiteY0" fmla="*/ 535354 h 1582616"/>
                <a:gd name="connsiteX1" fmla="*/ 965200 w 1173871"/>
                <a:gd name="connsiteY1" fmla="*/ 531446 h 1582616"/>
                <a:gd name="connsiteX2" fmla="*/ 953477 w 1173871"/>
                <a:gd name="connsiteY2" fmla="*/ 769816 h 1582616"/>
                <a:gd name="connsiteX3" fmla="*/ 957384 w 1173871"/>
                <a:gd name="connsiteY3" fmla="*/ 453293 h 1582616"/>
                <a:gd name="connsiteX4" fmla="*/ 738554 w 1173871"/>
                <a:gd name="connsiteY4" fmla="*/ 457200 h 1582616"/>
                <a:gd name="connsiteX5" fmla="*/ 734646 w 1173871"/>
                <a:gd name="connsiteY5" fmla="*/ 699477 h 1582616"/>
                <a:gd name="connsiteX6" fmla="*/ 726830 w 1173871"/>
                <a:gd name="connsiteY6" fmla="*/ 379046 h 1582616"/>
                <a:gd name="connsiteX7" fmla="*/ 523630 w 1173871"/>
                <a:gd name="connsiteY7" fmla="*/ 371231 h 1582616"/>
                <a:gd name="connsiteX8" fmla="*/ 519723 w 1173871"/>
                <a:gd name="connsiteY8" fmla="*/ 699477 h 1582616"/>
                <a:gd name="connsiteX9" fmla="*/ 531446 w 1173871"/>
                <a:gd name="connsiteY9" fmla="*/ 0 h 1582616"/>
                <a:gd name="connsiteX10" fmla="*/ 300892 w 1173871"/>
                <a:gd name="connsiteY10" fmla="*/ 3908 h 1582616"/>
                <a:gd name="connsiteX11" fmla="*/ 293077 w 1173871"/>
                <a:gd name="connsiteY11" fmla="*/ 988646 h 1582616"/>
                <a:gd name="connsiteX12" fmla="*/ 296984 w 1173871"/>
                <a:gd name="connsiteY12" fmla="*/ 953477 h 1582616"/>
                <a:gd name="connsiteX13" fmla="*/ 285261 w 1173871"/>
                <a:gd name="connsiteY13" fmla="*/ 750277 h 1582616"/>
                <a:gd name="connsiteX14" fmla="*/ 203200 w 1173871"/>
                <a:gd name="connsiteY14" fmla="*/ 668216 h 1582616"/>
                <a:gd name="connsiteX15" fmla="*/ 0 w 1173871"/>
                <a:gd name="connsiteY15" fmla="*/ 656493 h 1582616"/>
                <a:gd name="connsiteX16" fmla="*/ 7815 w 1173871"/>
                <a:gd name="connsiteY16" fmla="*/ 824523 h 1582616"/>
                <a:gd name="connsiteX17" fmla="*/ 359507 w 1173871"/>
                <a:gd name="connsiteY17" fmla="*/ 1359877 h 1582616"/>
                <a:gd name="connsiteX18" fmla="*/ 339969 w 1173871"/>
                <a:gd name="connsiteY18" fmla="*/ 1555262 h 1582616"/>
                <a:gd name="connsiteX19" fmla="*/ 1012092 w 1173871"/>
                <a:gd name="connsiteY19" fmla="*/ 1582616 h 1582616"/>
                <a:gd name="connsiteX20" fmla="*/ 1164492 w 1173871"/>
                <a:gd name="connsiteY20" fmla="*/ 1144954 h 1582616"/>
                <a:gd name="connsiteX21" fmla="*/ 1173871 w 1173871"/>
                <a:gd name="connsiteY21" fmla="*/ 658056 h 158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73871" h="1582616">
                  <a:moveTo>
                    <a:pt x="1035538" y="535354"/>
                  </a:moveTo>
                  <a:lnTo>
                    <a:pt x="965200" y="531446"/>
                  </a:lnTo>
                  <a:lnTo>
                    <a:pt x="953477" y="769816"/>
                  </a:lnTo>
                  <a:cubicBezTo>
                    <a:pt x="954779" y="664308"/>
                    <a:pt x="956082" y="558801"/>
                    <a:pt x="957384" y="453293"/>
                  </a:cubicBezTo>
                  <a:lnTo>
                    <a:pt x="738554" y="457200"/>
                  </a:lnTo>
                  <a:cubicBezTo>
                    <a:pt x="737251" y="537959"/>
                    <a:pt x="735949" y="618718"/>
                    <a:pt x="734646" y="699477"/>
                  </a:cubicBezTo>
                  <a:lnTo>
                    <a:pt x="726830" y="379046"/>
                  </a:lnTo>
                  <a:lnTo>
                    <a:pt x="523630" y="371231"/>
                  </a:lnTo>
                  <a:cubicBezTo>
                    <a:pt x="522328" y="480646"/>
                    <a:pt x="521025" y="590062"/>
                    <a:pt x="519723" y="699477"/>
                  </a:cubicBezTo>
                  <a:lnTo>
                    <a:pt x="531446" y="0"/>
                  </a:lnTo>
                  <a:lnTo>
                    <a:pt x="300892" y="3908"/>
                  </a:lnTo>
                  <a:lnTo>
                    <a:pt x="293077" y="988646"/>
                  </a:lnTo>
                  <a:lnTo>
                    <a:pt x="296984" y="953477"/>
                  </a:lnTo>
                  <a:lnTo>
                    <a:pt x="285261" y="750277"/>
                  </a:lnTo>
                  <a:lnTo>
                    <a:pt x="203200" y="668216"/>
                  </a:lnTo>
                  <a:lnTo>
                    <a:pt x="0" y="656493"/>
                  </a:lnTo>
                  <a:lnTo>
                    <a:pt x="7815" y="824523"/>
                  </a:lnTo>
                  <a:lnTo>
                    <a:pt x="359507" y="1359877"/>
                  </a:lnTo>
                  <a:lnTo>
                    <a:pt x="339969" y="1555262"/>
                  </a:lnTo>
                  <a:lnTo>
                    <a:pt x="1012092" y="1582616"/>
                  </a:lnTo>
                  <a:lnTo>
                    <a:pt x="1164492" y="1144954"/>
                  </a:lnTo>
                  <a:cubicBezTo>
                    <a:pt x="1168400" y="982134"/>
                    <a:pt x="1173871" y="658056"/>
                    <a:pt x="1173871" y="658056"/>
                  </a:cubicBezTo>
                </a:path>
              </a:pathLst>
            </a:custGeom>
            <a:solidFill>
              <a:schemeClr val="accent4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cxnSp>
        <p:nvCxnSpPr>
          <p:cNvPr id="224" name="Прямая со стрелкой 223"/>
          <p:cNvCxnSpPr/>
          <p:nvPr/>
        </p:nvCxnSpPr>
        <p:spPr>
          <a:xfrm>
            <a:off x="3301004" y="4135479"/>
            <a:ext cx="0" cy="1080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5" name="Группа 224"/>
          <p:cNvGrpSpPr/>
          <p:nvPr/>
        </p:nvGrpSpPr>
        <p:grpSpPr>
          <a:xfrm flipH="1">
            <a:off x="5156659" y="3413974"/>
            <a:ext cx="920587" cy="786053"/>
            <a:chOff x="442455" y="3326615"/>
            <a:chExt cx="920587" cy="786053"/>
          </a:xfrm>
        </p:grpSpPr>
        <p:grpSp>
          <p:nvGrpSpPr>
            <p:cNvPr id="226" name="Группа 225"/>
            <p:cNvGrpSpPr>
              <a:grpSpLocks noChangeAspect="1"/>
            </p:cNvGrpSpPr>
            <p:nvPr/>
          </p:nvGrpSpPr>
          <p:grpSpPr>
            <a:xfrm>
              <a:off x="442455" y="3336441"/>
              <a:ext cx="493405" cy="482167"/>
              <a:chOff x="-1067435" y="2044334"/>
              <a:chExt cx="1242483" cy="1214181"/>
            </a:xfrm>
          </p:grpSpPr>
          <p:sp>
            <p:nvSpPr>
              <p:cNvPr id="236" name="Прямоугольник 235"/>
              <p:cNvSpPr/>
              <p:nvPr/>
            </p:nvSpPr>
            <p:spPr>
              <a:xfrm>
                <a:off x="-1008620" y="2044334"/>
                <a:ext cx="612068" cy="98606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7" name="Прямоугольник 236"/>
              <p:cNvSpPr/>
              <p:nvPr/>
            </p:nvSpPr>
            <p:spPr>
              <a:xfrm>
                <a:off x="-954614" y="2169029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8" name="Прямоугольник 237"/>
              <p:cNvSpPr/>
              <p:nvPr/>
            </p:nvSpPr>
            <p:spPr>
              <a:xfrm>
                <a:off x="-954614" y="2266406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9" name="Прямоугольник 238"/>
              <p:cNvSpPr/>
              <p:nvPr/>
            </p:nvSpPr>
            <p:spPr>
              <a:xfrm>
                <a:off x="-954614" y="2363783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0" name="Прямоугольник 239"/>
              <p:cNvSpPr/>
              <p:nvPr/>
            </p:nvSpPr>
            <p:spPr>
              <a:xfrm>
                <a:off x="-954614" y="2461160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1" name="Прямоугольник 240"/>
              <p:cNvSpPr/>
              <p:nvPr/>
            </p:nvSpPr>
            <p:spPr>
              <a:xfrm>
                <a:off x="-550188" y="3158491"/>
                <a:ext cx="725236" cy="4572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2" name="Прямоугольник 241"/>
              <p:cNvSpPr/>
              <p:nvPr/>
            </p:nvSpPr>
            <p:spPr>
              <a:xfrm>
                <a:off x="-822730" y="3104180"/>
                <a:ext cx="252028" cy="15433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3" name="Прямоугольник 242"/>
              <p:cNvSpPr/>
              <p:nvPr/>
            </p:nvSpPr>
            <p:spPr>
              <a:xfrm>
                <a:off x="-1067435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27" name="Группа 226"/>
            <p:cNvGrpSpPr>
              <a:grpSpLocks noChangeAspect="1"/>
            </p:cNvGrpSpPr>
            <p:nvPr/>
          </p:nvGrpSpPr>
          <p:grpSpPr>
            <a:xfrm>
              <a:off x="882100" y="3326615"/>
              <a:ext cx="480942" cy="786053"/>
              <a:chOff x="-1067435" y="2044334"/>
              <a:chExt cx="742891" cy="1214181"/>
            </a:xfrm>
          </p:grpSpPr>
          <p:sp>
            <p:nvSpPr>
              <p:cNvPr id="228" name="Прямоугольник 227"/>
              <p:cNvSpPr/>
              <p:nvPr/>
            </p:nvSpPr>
            <p:spPr>
              <a:xfrm>
                <a:off x="-1008620" y="2044334"/>
                <a:ext cx="612068" cy="98606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9" name="Прямоугольник 228"/>
              <p:cNvSpPr/>
              <p:nvPr/>
            </p:nvSpPr>
            <p:spPr>
              <a:xfrm>
                <a:off x="-954614" y="2169029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0" name="Прямоугольник 229"/>
              <p:cNvSpPr/>
              <p:nvPr/>
            </p:nvSpPr>
            <p:spPr>
              <a:xfrm>
                <a:off x="-954614" y="2266406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1" name="Прямоугольник 230"/>
              <p:cNvSpPr/>
              <p:nvPr/>
            </p:nvSpPr>
            <p:spPr>
              <a:xfrm>
                <a:off x="-954614" y="2363783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2" name="Прямоугольник 231"/>
              <p:cNvSpPr/>
              <p:nvPr/>
            </p:nvSpPr>
            <p:spPr>
              <a:xfrm>
                <a:off x="-954614" y="2461160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3" name="Прямоугольник 232"/>
              <p:cNvSpPr/>
              <p:nvPr/>
            </p:nvSpPr>
            <p:spPr>
              <a:xfrm>
                <a:off x="-550186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4" name="Прямоугольник 233"/>
              <p:cNvSpPr/>
              <p:nvPr/>
            </p:nvSpPr>
            <p:spPr>
              <a:xfrm>
                <a:off x="-822730" y="3104180"/>
                <a:ext cx="252028" cy="15433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5" name="Прямоугольник 234"/>
              <p:cNvSpPr/>
              <p:nvPr/>
            </p:nvSpPr>
            <p:spPr>
              <a:xfrm>
                <a:off x="-1067435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72" name="Группа 71"/>
          <p:cNvGrpSpPr/>
          <p:nvPr/>
        </p:nvGrpSpPr>
        <p:grpSpPr>
          <a:xfrm rot="876522">
            <a:off x="5063267" y="5244252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73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Овал 73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5" name="Группа 74"/>
          <p:cNvGrpSpPr/>
          <p:nvPr/>
        </p:nvGrpSpPr>
        <p:grpSpPr>
          <a:xfrm rot="876522">
            <a:off x="5035962" y="1866402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76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Овал 76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8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631" y="5478770"/>
            <a:ext cx="663395" cy="10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5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167417" y="1993446"/>
            <a:ext cx="7224449" cy="39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5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Личный кабинет сотрудника КНО позволяет автоматизировать </a:t>
            </a:r>
            <a:r>
              <a:rPr lang="ru-RU" sz="2200" dirty="0" smtClean="0"/>
              <a:t>подготовку и проведение </a:t>
            </a:r>
            <a:r>
              <a:rPr lang="ru-RU" sz="2200" dirty="0"/>
              <a:t>проверок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29897" y="2480640"/>
            <a:ext cx="5357303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Ведение реестра </a:t>
            </a:r>
            <a:r>
              <a:rPr lang="ru-RU" sz="1200" dirty="0">
                <a:solidFill>
                  <a:schemeClr val="accent4"/>
                </a:solidFill>
              </a:rPr>
              <a:t>подконтрольных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субъектов</a:t>
            </a:r>
            <a:r>
              <a:rPr lang="en-US" sz="1400" b="1" dirty="0">
                <a:solidFill>
                  <a:schemeClr val="accent4">
                    <a:lumMod val="75000"/>
                  </a:schemeClr>
                </a:solidFill>
              </a:rPr>
              <a:t>/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объектов</a:t>
            </a:r>
            <a:endParaRPr lang="en-US" sz="14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Присвоение категорий риска </a:t>
            </a:r>
            <a:r>
              <a:rPr lang="ru-RU" sz="1200" dirty="0">
                <a:solidFill>
                  <a:schemeClr val="accent4"/>
                </a:solidFill>
              </a:rPr>
              <a:t>и классов опасности проверяемым объектам на основании собранных </a:t>
            </a:r>
            <a:r>
              <a:rPr lang="ru-RU" sz="1200" dirty="0" smtClean="0">
                <a:solidFill>
                  <a:schemeClr val="accent4"/>
                </a:solidFill>
              </a:rPr>
              <a:t>индикаторов/показателей</a:t>
            </a:r>
            <a:endParaRPr lang="en-US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Подготовка </a:t>
            </a:r>
            <a:r>
              <a:rPr lang="ru-RU" sz="1200" dirty="0" smtClean="0">
                <a:solidFill>
                  <a:schemeClr val="accent4"/>
                </a:solidFill>
              </a:rPr>
              <a:t>и </a:t>
            </a:r>
            <a:r>
              <a:rPr lang="ru-RU" sz="1200" dirty="0">
                <a:solidFill>
                  <a:schemeClr val="accent4"/>
                </a:solidFill>
              </a:rPr>
              <a:t>согласование с органами прокуратуры ежегодного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плана проверок</a:t>
            </a:r>
            <a:r>
              <a:rPr lang="en-US" sz="1200" dirty="0">
                <a:solidFill>
                  <a:schemeClr val="accent4"/>
                </a:solidFill>
              </a:rPr>
              <a:t>, </a:t>
            </a:r>
            <a:r>
              <a:rPr lang="ru-RU" sz="1200" dirty="0">
                <a:solidFill>
                  <a:schemeClr val="accent4"/>
                </a:solidFill>
              </a:rPr>
              <a:t>формируемого на основании отбора субъектов</a:t>
            </a:r>
            <a:r>
              <a:rPr lang="en-US" sz="1200" dirty="0">
                <a:solidFill>
                  <a:schemeClr val="accent4"/>
                </a:solidFill>
              </a:rPr>
              <a:t>/</a:t>
            </a:r>
            <a:r>
              <a:rPr lang="ru-RU" sz="1200" dirty="0">
                <a:solidFill>
                  <a:schemeClr val="accent4"/>
                </a:solidFill>
              </a:rPr>
              <a:t>объектов с учетом категорий риска и классов </a:t>
            </a:r>
            <a:r>
              <a:rPr lang="ru-RU" sz="1200" dirty="0" smtClean="0">
                <a:solidFill>
                  <a:schemeClr val="accent4"/>
                </a:solidFill>
              </a:rPr>
              <a:t>опасности</a:t>
            </a:r>
            <a:endParaRPr lang="ru-RU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Формирование межведомственных запросов </a:t>
            </a:r>
            <a:r>
              <a:rPr lang="ru-RU" sz="1200" dirty="0">
                <a:solidFill>
                  <a:schemeClr val="accent4"/>
                </a:solidFill>
              </a:rPr>
              <a:t>для актуализации сведений о проверяемых субъектах</a:t>
            </a:r>
            <a:r>
              <a:rPr lang="en-US" sz="1200" dirty="0">
                <a:solidFill>
                  <a:schemeClr val="accent4"/>
                </a:solidFill>
              </a:rPr>
              <a:t>/</a:t>
            </a:r>
            <a:r>
              <a:rPr lang="ru-RU" sz="1200" dirty="0">
                <a:solidFill>
                  <a:schemeClr val="accent4"/>
                </a:solidFill>
              </a:rPr>
              <a:t>объектах при проведении</a:t>
            </a:r>
            <a:r>
              <a:rPr lang="en-US" sz="1200" dirty="0">
                <a:solidFill>
                  <a:schemeClr val="accent4"/>
                </a:solidFill>
              </a:rPr>
              <a:t> </a:t>
            </a:r>
            <a:r>
              <a:rPr lang="ru-RU" sz="1200" dirty="0" smtClean="0">
                <a:solidFill>
                  <a:schemeClr val="accent4"/>
                </a:solidFill>
              </a:rPr>
              <a:t>проверок</a:t>
            </a:r>
            <a:endParaRPr lang="ru-RU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Подготовка</a:t>
            </a:r>
            <a:r>
              <a:rPr lang="ru-RU" sz="1200" dirty="0">
                <a:solidFill>
                  <a:schemeClr val="accent4"/>
                </a:solidFill>
              </a:rPr>
              <a:t> и утверждение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организационно-распорядительной документации</a:t>
            </a:r>
            <a:r>
              <a:rPr lang="ru-RU" sz="1200" dirty="0">
                <a:solidFill>
                  <a:schemeClr val="accent4"/>
                </a:solidFill>
              </a:rPr>
              <a:t> при проведении </a:t>
            </a:r>
            <a:r>
              <a:rPr lang="ru-RU" sz="1200" dirty="0" smtClean="0">
                <a:solidFill>
                  <a:schemeClr val="accent4"/>
                </a:solidFill>
              </a:rPr>
              <a:t>проверок</a:t>
            </a:r>
            <a:endParaRPr lang="en-US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Регистрация результата </a:t>
            </a:r>
            <a:r>
              <a:rPr lang="ru-RU" sz="1200" dirty="0" smtClean="0">
                <a:solidFill>
                  <a:schemeClr val="accent4"/>
                </a:solidFill>
              </a:rPr>
              <a:t>проверки</a:t>
            </a:r>
            <a:endParaRPr lang="en-US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Формирование представлений </a:t>
            </a:r>
            <a:r>
              <a:rPr lang="ru-RU" sz="1200" dirty="0">
                <a:solidFill>
                  <a:schemeClr val="accent4"/>
                </a:solidFill>
              </a:rPr>
              <a:t>по результатам проведения </a:t>
            </a:r>
            <a:r>
              <a:rPr lang="ru-RU" sz="1200" dirty="0" smtClean="0">
                <a:solidFill>
                  <a:schemeClr val="accent4"/>
                </a:solidFill>
              </a:rPr>
              <a:t>проверок</a:t>
            </a:r>
            <a:endParaRPr lang="ru-RU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Рассмотрение жалоб </a:t>
            </a:r>
            <a:r>
              <a:rPr lang="ru-RU" sz="1200" dirty="0">
                <a:solidFill>
                  <a:schemeClr val="accent4"/>
                </a:solidFill>
              </a:rPr>
              <a:t>на деятельность субъектов и /или проверяющих </a:t>
            </a:r>
            <a:r>
              <a:rPr lang="ru-RU" sz="1200" dirty="0" smtClean="0">
                <a:solidFill>
                  <a:schemeClr val="accent4"/>
                </a:solidFill>
              </a:rPr>
              <a:t>органов</a:t>
            </a:r>
            <a:endParaRPr lang="en-US" sz="1200" dirty="0">
              <a:solidFill>
                <a:schemeClr val="accent4"/>
              </a:solidFill>
            </a:endParaRPr>
          </a:p>
          <a:p>
            <a:pPr marL="285750" indent="-285750">
              <a:lnSpc>
                <a:spcPts val="1300"/>
              </a:lnSpc>
              <a:spcAft>
                <a:spcPts val="1300"/>
              </a:spcAft>
              <a:buFont typeface="Calibri" pitchFamily="34" charset="0"/>
              <a:buChar char="−"/>
            </a:pPr>
            <a:r>
              <a:rPr lang="ru-RU" sz="1200" dirty="0">
                <a:solidFill>
                  <a:schemeClr val="accent4"/>
                </a:solidFill>
              </a:rPr>
              <a:t>Регулярная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подготовка отчетных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материалов</a:t>
            </a:r>
            <a:endParaRPr lang="ru-RU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05803" y="2030668"/>
            <a:ext cx="30340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chemeClr val="accent4"/>
                </a:solidFill>
              </a:rPr>
              <a:t>Личный кабинет должностного </a:t>
            </a:r>
            <a:r>
              <a:rPr lang="ru-RU" sz="1400" dirty="0" smtClean="0">
                <a:solidFill>
                  <a:schemeClr val="accent4"/>
                </a:solidFill>
              </a:rPr>
              <a:t>лица:</a:t>
            </a:r>
            <a:endParaRPr lang="ru-RU" sz="1400" dirty="0">
              <a:solidFill>
                <a:schemeClr val="accent4"/>
              </a:solidFill>
            </a:endParaRPr>
          </a:p>
        </p:txBody>
      </p:sp>
      <p:sp>
        <p:nvSpPr>
          <p:cNvPr id="175" name="Равнобедренный треугольник 174"/>
          <p:cNvSpPr/>
          <p:nvPr/>
        </p:nvSpPr>
        <p:spPr>
          <a:xfrm flipV="1">
            <a:off x="6567343" y="2380543"/>
            <a:ext cx="181310" cy="109549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6" name="Прямоугольник 175"/>
          <p:cNvSpPr/>
          <p:nvPr/>
        </p:nvSpPr>
        <p:spPr>
          <a:xfrm>
            <a:off x="1314450" y="1992416"/>
            <a:ext cx="3888000" cy="400110"/>
          </a:xfrm>
          <a:prstGeom prst="rect">
            <a:avLst/>
          </a:prstGeom>
          <a:solidFill>
            <a:schemeClr val="accent2"/>
          </a:solidFill>
        </p:spPr>
        <p:txBody>
          <a:bodyPr wrap="none" anchor="ctr">
            <a:spAutoFit/>
          </a:bodyPr>
          <a:lstStyle/>
          <a:p>
            <a:pPr algn="ctr"/>
            <a:r>
              <a:rPr lang="ru-RU" sz="2000" b="1" dirty="0">
                <a:solidFill>
                  <a:schemeClr val="accent4"/>
                </a:solidFill>
              </a:rPr>
              <a:t>ЛК Сотрудника КНО</a:t>
            </a:r>
          </a:p>
        </p:txBody>
      </p:sp>
      <p:sp>
        <p:nvSpPr>
          <p:cNvPr id="177" name="Прямоугольник 176"/>
          <p:cNvSpPr/>
          <p:nvPr/>
        </p:nvSpPr>
        <p:spPr>
          <a:xfrm>
            <a:off x="3140845" y="1113244"/>
            <a:ext cx="18433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4"/>
                </a:solidFill>
              </a:rPr>
              <a:t>Сотрудник </a:t>
            </a:r>
            <a:r>
              <a:rPr lang="ru-RU" dirty="0" smtClean="0">
                <a:solidFill>
                  <a:schemeClr val="accent4"/>
                </a:solidFill>
              </a:rPr>
              <a:t>КНО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178" name="Прямоугольник 177"/>
          <p:cNvSpPr/>
          <p:nvPr/>
        </p:nvSpPr>
        <p:spPr>
          <a:xfrm>
            <a:off x="1314450" y="3649418"/>
            <a:ext cx="3888000" cy="400110"/>
          </a:xfrm>
          <a:prstGeom prst="rect">
            <a:avLst/>
          </a:prstGeom>
          <a:solidFill>
            <a:schemeClr val="tx2"/>
          </a:solidFill>
        </p:spPr>
        <p:txBody>
          <a:bodyPr wrap="none" anchor="ctr">
            <a:spAutoFit/>
          </a:bodyPr>
          <a:lstStyle/>
          <a:p>
            <a:pPr algn="ctr"/>
            <a:r>
              <a:rPr lang="ru-RU" sz="2000" b="1" dirty="0">
                <a:solidFill>
                  <a:schemeClr val="accent4"/>
                </a:solidFill>
              </a:rPr>
              <a:t>Инфраструктура ЭП</a:t>
            </a:r>
          </a:p>
        </p:txBody>
      </p:sp>
      <p:sp>
        <p:nvSpPr>
          <p:cNvPr id="179" name="Прямоугольник 178"/>
          <p:cNvSpPr/>
          <p:nvPr/>
        </p:nvSpPr>
        <p:spPr>
          <a:xfrm>
            <a:off x="1314450" y="5306420"/>
            <a:ext cx="3888000" cy="400110"/>
          </a:xfrm>
          <a:prstGeom prst="rect">
            <a:avLst/>
          </a:prstGeom>
          <a:solidFill>
            <a:schemeClr val="tx2"/>
          </a:solidFill>
        </p:spPr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chemeClr val="accent4"/>
                </a:solidFill>
              </a:rPr>
              <a:t>Личный кабинет </a:t>
            </a:r>
            <a:r>
              <a:rPr lang="ru-RU" sz="2000" b="1" dirty="0" smtClean="0">
                <a:solidFill>
                  <a:schemeClr val="accent4"/>
                </a:solidFill>
              </a:rPr>
              <a:t>ИП/ЮЛ на </a:t>
            </a:r>
            <a:r>
              <a:rPr lang="ru-RU" sz="2000" b="1" dirty="0">
                <a:solidFill>
                  <a:schemeClr val="accent4"/>
                </a:solidFill>
              </a:rPr>
              <a:t>ЕПГУ </a:t>
            </a:r>
          </a:p>
        </p:txBody>
      </p:sp>
      <p:sp>
        <p:nvSpPr>
          <p:cNvPr id="180" name="Прямоугольник 179"/>
          <p:cNvSpPr/>
          <p:nvPr/>
        </p:nvSpPr>
        <p:spPr>
          <a:xfrm>
            <a:off x="118334" y="3408775"/>
            <a:ext cx="965816" cy="830997"/>
          </a:xfrm>
          <a:prstGeom prst="rect">
            <a:avLst/>
          </a:prstGeom>
          <a:solidFill>
            <a:schemeClr val="tx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4"/>
                </a:solidFill>
              </a:rPr>
              <a:t>Реестры</a:t>
            </a:r>
            <a:r>
              <a:rPr lang="en-US" sz="1600" b="1" dirty="0">
                <a:solidFill>
                  <a:schemeClr val="accent4"/>
                </a:solidFill>
              </a:rPr>
              <a:t>, </a:t>
            </a:r>
            <a:r>
              <a:rPr lang="ru-RU" sz="1600" b="1" dirty="0">
                <a:solidFill>
                  <a:schemeClr val="accent4"/>
                </a:solidFill>
              </a:rPr>
              <a:t>ФГИС </a:t>
            </a:r>
            <a:r>
              <a:rPr lang="ru-RU" sz="1600" b="1" dirty="0" smtClean="0">
                <a:solidFill>
                  <a:schemeClr val="accent4"/>
                </a:solidFill>
              </a:rPr>
              <a:t>и ВИС</a:t>
            </a:r>
            <a:endParaRPr lang="ru-RU" sz="1600" b="1" dirty="0">
              <a:solidFill>
                <a:schemeClr val="accent4"/>
              </a:solidFill>
            </a:endParaRPr>
          </a:p>
        </p:txBody>
      </p:sp>
      <p:sp>
        <p:nvSpPr>
          <p:cNvPr id="181" name="Прямоугольник 180"/>
          <p:cNvSpPr/>
          <p:nvPr/>
        </p:nvSpPr>
        <p:spPr>
          <a:xfrm>
            <a:off x="3257460" y="6237399"/>
            <a:ext cx="905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schemeClr val="accent4"/>
                </a:solidFill>
              </a:rPr>
              <a:t>ЮЛ</a:t>
            </a:r>
            <a:r>
              <a:rPr lang="en-US" dirty="0">
                <a:solidFill>
                  <a:schemeClr val="accent4"/>
                </a:solidFill>
              </a:rPr>
              <a:t>/</a:t>
            </a:r>
            <a:r>
              <a:rPr lang="ru-RU" dirty="0">
                <a:solidFill>
                  <a:schemeClr val="accent4"/>
                </a:solidFill>
              </a:rPr>
              <a:t>ИП</a:t>
            </a:r>
            <a:endParaRPr lang="ru-RU" sz="1050" dirty="0">
              <a:solidFill>
                <a:schemeClr val="accent4"/>
              </a:solidFill>
            </a:endParaRPr>
          </a:p>
        </p:txBody>
      </p:sp>
      <p:grpSp>
        <p:nvGrpSpPr>
          <p:cNvPr id="182" name="Группа 181"/>
          <p:cNvGrpSpPr>
            <a:grpSpLocks noChangeAspect="1"/>
          </p:cNvGrpSpPr>
          <p:nvPr/>
        </p:nvGrpSpPr>
        <p:grpSpPr>
          <a:xfrm>
            <a:off x="2900343" y="946284"/>
            <a:ext cx="254540" cy="494772"/>
            <a:chOff x="2657127" y="2154567"/>
            <a:chExt cx="1065605" cy="2071320"/>
          </a:xfrm>
        </p:grpSpPr>
        <p:sp>
          <p:nvSpPr>
            <p:cNvPr id="183" name="Овал 182"/>
            <p:cNvSpPr/>
            <p:nvPr/>
          </p:nvSpPr>
          <p:spPr>
            <a:xfrm>
              <a:off x="2790151" y="2154567"/>
              <a:ext cx="797492" cy="79749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184" name="Полилиния 183"/>
            <p:cNvSpPr/>
            <p:nvPr/>
          </p:nvSpPr>
          <p:spPr>
            <a:xfrm>
              <a:off x="2657127" y="3088806"/>
              <a:ext cx="1065605" cy="1137081"/>
            </a:xfrm>
            <a:custGeom>
              <a:avLst/>
              <a:gdLst/>
              <a:ahLst/>
              <a:cxnLst/>
              <a:rect l="l" t="t" r="r" b="b"/>
              <a:pathLst>
                <a:path w="1065605" h="1137081">
                  <a:moveTo>
                    <a:pt x="739182" y="426122"/>
                  </a:moveTo>
                  <a:cubicBezTo>
                    <a:pt x="735415" y="426122"/>
                    <a:pt x="732361" y="429176"/>
                    <a:pt x="732361" y="432943"/>
                  </a:cubicBezTo>
                  <a:lnTo>
                    <a:pt x="732361" y="460225"/>
                  </a:lnTo>
                  <a:cubicBezTo>
                    <a:pt x="732361" y="463992"/>
                    <a:pt x="735415" y="467046"/>
                    <a:pt x="739182" y="467046"/>
                  </a:cubicBezTo>
                  <a:lnTo>
                    <a:pt x="950930" y="467046"/>
                  </a:lnTo>
                  <a:cubicBezTo>
                    <a:pt x="954697" y="467046"/>
                    <a:pt x="957751" y="463992"/>
                    <a:pt x="957751" y="460225"/>
                  </a:cubicBezTo>
                  <a:lnTo>
                    <a:pt x="957751" y="432943"/>
                  </a:lnTo>
                  <a:cubicBezTo>
                    <a:pt x="957751" y="429176"/>
                    <a:pt x="954697" y="426122"/>
                    <a:pt x="950930" y="426122"/>
                  </a:cubicBezTo>
                  <a:close/>
                  <a:moveTo>
                    <a:pt x="296735" y="0"/>
                  </a:moveTo>
                  <a:lnTo>
                    <a:pt x="532867" y="1061355"/>
                  </a:lnTo>
                  <a:lnTo>
                    <a:pt x="768999" y="0"/>
                  </a:lnTo>
                  <a:cubicBezTo>
                    <a:pt x="916182" y="35197"/>
                    <a:pt x="1022442" y="95124"/>
                    <a:pt x="1036083" y="131466"/>
                  </a:cubicBezTo>
                  <a:cubicBezTo>
                    <a:pt x="1043227" y="147808"/>
                    <a:pt x="1048957" y="171688"/>
                    <a:pt x="1053218" y="201334"/>
                  </a:cubicBezTo>
                  <a:lnTo>
                    <a:pt x="1056222" y="225246"/>
                  </a:lnTo>
                  <a:cubicBezTo>
                    <a:pt x="1080163" y="426761"/>
                    <a:pt x="1055504" y="831939"/>
                    <a:pt x="1013757" y="1009017"/>
                  </a:cubicBezTo>
                  <a:cubicBezTo>
                    <a:pt x="934100" y="1065633"/>
                    <a:pt x="744133" y="1135070"/>
                    <a:pt x="531770" y="1137081"/>
                  </a:cubicBezTo>
                  <a:cubicBezTo>
                    <a:pt x="321726" y="1135092"/>
                    <a:pt x="133591" y="1067142"/>
                    <a:pt x="52453" y="1010840"/>
                  </a:cubicBezTo>
                  <a:cubicBezTo>
                    <a:pt x="1974" y="799248"/>
                    <a:pt x="-23867" y="253883"/>
                    <a:pt x="29652" y="131466"/>
                  </a:cubicBezTo>
                  <a:cubicBezTo>
                    <a:pt x="43292" y="95124"/>
                    <a:pt x="149553" y="35197"/>
                    <a:pt x="296735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185" name="Прямоугольник 19"/>
            <p:cNvSpPr/>
            <p:nvPr/>
          </p:nvSpPr>
          <p:spPr>
            <a:xfrm rot="2643288">
              <a:off x="2900563" y="3202013"/>
              <a:ext cx="565750" cy="573138"/>
            </a:xfrm>
            <a:custGeom>
              <a:avLst/>
              <a:gdLst>
                <a:gd name="connsiteX0" fmla="*/ 0 w 575468"/>
                <a:gd name="connsiteY0" fmla="*/ 0 h 575468"/>
                <a:gd name="connsiteX1" fmla="*/ 575468 w 575468"/>
                <a:gd name="connsiteY1" fmla="*/ 0 h 575468"/>
                <a:gd name="connsiteX2" fmla="*/ 575468 w 575468"/>
                <a:gd name="connsiteY2" fmla="*/ 575468 h 575468"/>
                <a:gd name="connsiteX3" fmla="*/ 0 w 575468"/>
                <a:gd name="connsiteY3" fmla="*/ 575468 h 575468"/>
                <a:gd name="connsiteX4" fmla="*/ 0 w 575468"/>
                <a:gd name="connsiteY4" fmla="*/ 0 h 575468"/>
                <a:gd name="connsiteX0" fmla="*/ 0 w 1061328"/>
                <a:gd name="connsiteY0" fmla="*/ 0 h 1099730"/>
                <a:gd name="connsiteX1" fmla="*/ 575468 w 1061328"/>
                <a:gd name="connsiteY1" fmla="*/ 0 h 1099730"/>
                <a:gd name="connsiteX2" fmla="*/ 1061328 w 1061328"/>
                <a:gd name="connsiteY2" fmla="*/ 1099730 h 1099730"/>
                <a:gd name="connsiteX3" fmla="*/ 0 w 1061328"/>
                <a:gd name="connsiteY3" fmla="*/ 575468 h 1099730"/>
                <a:gd name="connsiteX4" fmla="*/ 0 w 1061328"/>
                <a:gd name="connsiteY4" fmla="*/ 0 h 1099730"/>
                <a:gd name="connsiteX0" fmla="*/ 29191 w 1090519"/>
                <a:gd name="connsiteY0" fmla="*/ 0 h 1099730"/>
                <a:gd name="connsiteX1" fmla="*/ 604659 w 1090519"/>
                <a:gd name="connsiteY1" fmla="*/ 0 h 1099730"/>
                <a:gd name="connsiteX2" fmla="*/ 1090519 w 1090519"/>
                <a:gd name="connsiteY2" fmla="*/ 1099730 h 1099730"/>
                <a:gd name="connsiteX3" fmla="*/ 0 w 1090519"/>
                <a:gd name="connsiteY3" fmla="*/ 368487 h 1099730"/>
                <a:gd name="connsiteX4" fmla="*/ 29191 w 1090519"/>
                <a:gd name="connsiteY4" fmla="*/ 0 h 1099730"/>
                <a:gd name="connsiteX0" fmla="*/ 29191 w 1090519"/>
                <a:gd name="connsiteY0" fmla="*/ 25675 h 1125405"/>
                <a:gd name="connsiteX1" fmla="*/ 365978 w 1090519"/>
                <a:gd name="connsiteY1" fmla="*/ 0 h 1125405"/>
                <a:gd name="connsiteX2" fmla="*/ 1090519 w 1090519"/>
                <a:gd name="connsiteY2" fmla="*/ 1125405 h 1125405"/>
                <a:gd name="connsiteX3" fmla="*/ 0 w 1090519"/>
                <a:gd name="connsiteY3" fmla="*/ 394162 h 1125405"/>
                <a:gd name="connsiteX4" fmla="*/ 29191 w 1090519"/>
                <a:gd name="connsiteY4" fmla="*/ 25675 h 1125405"/>
                <a:gd name="connsiteX0" fmla="*/ 29191 w 1090519"/>
                <a:gd name="connsiteY0" fmla="*/ 19127 h 1118857"/>
                <a:gd name="connsiteX1" fmla="*/ 401631 w 1090519"/>
                <a:gd name="connsiteY1" fmla="*/ 0 h 1118857"/>
                <a:gd name="connsiteX2" fmla="*/ 1090519 w 1090519"/>
                <a:gd name="connsiteY2" fmla="*/ 1118857 h 1118857"/>
                <a:gd name="connsiteX3" fmla="*/ 0 w 1090519"/>
                <a:gd name="connsiteY3" fmla="*/ 387614 h 1118857"/>
                <a:gd name="connsiteX4" fmla="*/ 29191 w 1090519"/>
                <a:gd name="connsiteY4" fmla="*/ 19127 h 1118857"/>
                <a:gd name="connsiteX0" fmla="*/ 29191 w 1105268"/>
                <a:gd name="connsiteY0" fmla="*/ 19127 h 1128040"/>
                <a:gd name="connsiteX1" fmla="*/ 401631 w 1105268"/>
                <a:gd name="connsiteY1" fmla="*/ 0 h 1128040"/>
                <a:gd name="connsiteX2" fmla="*/ 1105268 w 1105268"/>
                <a:gd name="connsiteY2" fmla="*/ 1128040 h 1128040"/>
                <a:gd name="connsiteX3" fmla="*/ 0 w 1105268"/>
                <a:gd name="connsiteY3" fmla="*/ 387614 h 1128040"/>
                <a:gd name="connsiteX4" fmla="*/ 29191 w 1105268"/>
                <a:gd name="connsiteY4" fmla="*/ 19127 h 1128040"/>
                <a:gd name="connsiteX0" fmla="*/ 61520 w 1105268"/>
                <a:gd name="connsiteY0" fmla="*/ 46480 h 1128040"/>
                <a:gd name="connsiteX1" fmla="*/ 401631 w 1105268"/>
                <a:gd name="connsiteY1" fmla="*/ 0 h 1128040"/>
                <a:gd name="connsiteX2" fmla="*/ 1105268 w 1105268"/>
                <a:gd name="connsiteY2" fmla="*/ 1128040 h 1128040"/>
                <a:gd name="connsiteX3" fmla="*/ 0 w 1105268"/>
                <a:gd name="connsiteY3" fmla="*/ 387614 h 1128040"/>
                <a:gd name="connsiteX4" fmla="*/ 61520 w 1105268"/>
                <a:gd name="connsiteY4" fmla="*/ 46480 h 1128040"/>
                <a:gd name="connsiteX0" fmla="*/ 24983 w 1068731"/>
                <a:gd name="connsiteY0" fmla="*/ 46480 h 1128040"/>
                <a:gd name="connsiteX1" fmla="*/ 365094 w 1068731"/>
                <a:gd name="connsiteY1" fmla="*/ 0 h 1128040"/>
                <a:gd name="connsiteX2" fmla="*/ 1068731 w 1068731"/>
                <a:gd name="connsiteY2" fmla="*/ 1128040 h 1128040"/>
                <a:gd name="connsiteX3" fmla="*/ 0 w 1068731"/>
                <a:gd name="connsiteY3" fmla="*/ 340537 h 1128040"/>
                <a:gd name="connsiteX4" fmla="*/ 24983 w 1068731"/>
                <a:gd name="connsiteY4" fmla="*/ 46480 h 1128040"/>
                <a:gd name="connsiteX0" fmla="*/ 24983 w 1068731"/>
                <a:gd name="connsiteY0" fmla="*/ 0 h 1081560"/>
                <a:gd name="connsiteX1" fmla="*/ 298666 w 1068731"/>
                <a:gd name="connsiteY1" fmla="*/ 6065 h 1081560"/>
                <a:gd name="connsiteX2" fmla="*/ 1068731 w 1068731"/>
                <a:gd name="connsiteY2" fmla="*/ 1081560 h 1081560"/>
                <a:gd name="connsiteX3" fmla="*/ 0 w 1068731"/>
                <a:gd name="connsiteY3" fmla="*/ 294057 h 1081560"/>
                <a:gd name="connsiteX4" fmla="*/ 24983 w 1068731"/>
                <a:gd name="connsiteY4" fmla="*/ 0 h 1081560"/>
                <a:gd name="connsiteX0" fmla="*/ 24983 w 1013061"/>
                <a:gd name="connsiteY0" fmla="*/ 0 h 1024021"/>
                <a:gd name="connsiteX1" fmla="*/ 298666 w 1013061"/>
                <a:gd name="connsiteY1" fmla="*/ 6065 h 1024021"/>
                <a:gd name="connsiteX2" fmla="*/ 1013061 w 1013061"/>
                <a:gd name="connsiteY2" fmla="*/ 1024021 h 1024021"/>
                <a:gd name="connsiteX3" fmla="*/ 0 w 1013061"/>
                <a:gd name="connsiteY3" fmla="*/ 294057 h 1024021"/>
                <a:gd name="connsiteX4" fmla="*/ 24983 w 1013061"/>
                <a:gd name="connsiteY4" fmla="*/ 0 h 1024021"/>
                <a:gd name="connsiteX0" fmla="*/ 24983 w 1013061"/>
                <a:gd name="connsiteY0" fmla="*/ 2628 h 1026649"/>
                <a:gd name="connsiteX1" fmla="*/ 313710 w 1013061"/>
                <a:gd name="connsiteY1" fmla="*/ 0 h 1026649"/>
                <a:gd name="connsiteX2" fmla="*/ 1013061 w 1013061"/>
                <a:gd name="connsiteY2" fmla="*/ 1026649 h 1026649"/>
                <a:gd name="connsiteX3" fmla="*/ 0 w 1013061"/>
                <a:gd name="connsiteY3" fmla="*/ 296685 h 1026649"/>
                <a:gd name="connsiteX4" fmla="*/ 24983 w 1013061"/>
                <a:gd name="connsiteY4" fmla="*/ 2628 h 1026649"/>
                <a:gd name="connsiteX0" fmla="*/ 24983 w 995480"/>
                <a:gd name="connsiteY0" fmla="*/ 2628 h 1008479"/>
                <a:gd name="connsiteX1" fmla="*/ 313710 w 995480"/>
                <a:gd name="connsiteY1" fmla="*/ 0 h 1008479"/>
                <a:gd name="connsiteX2" fmla="*/ 995480 w 995480"/>
                <a:gd name="connsiteY2" fmla="*/ 1008479 h 1008479"/>
                <a:gd name="connsiteX3" fmla="*/ 0 w 995480"/>
                <a:gd name="connsiteY3" fmla="*/ 296685 h 1008479"/>
                <a:gd name="connsiteX4" fmla="*/ 24983 w 995480"/>
                <a:gd name="connsiteY4" fmla="*/ 2628 h 100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5480" h="1008479">
                  <a:moveTo>
                    <a:pt x="24983" y="2628"/>
                  </a:moveTo>
                  <a:lnTo>
                    <a:pt x="313710" y="0"/>
                  </a:lnTo>
                  <a:lnTo>
                    <a:pt x="995480" y="1008479"/>
                  </a:lnTo>
                  <a:lnTo>
                    <a:pt x="0" y="296685"/>
                  </a:lnTo>
                  <a:lnTo>
                    <a:pt x="24983" y="262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6" name="Группа 185"/>
          <p:cNvGrpSpPr>
            <a:grpSpLocks noChangeAspect="1"/>
          </p:cNvGrpSpPr>
          <p:nvPr/>
        </p:nvGrpSpPr>
        <p:grpSpPr>
          <a:xfrm>
            <a:off x="2916470" y="6032995"/>
            <a:ext cx="254540" cy="494772"/>
            <a:chOff x="2657127" y="2154567"/>
            <a:chExt cx="1065605" cy="2071320"/>
          </a:xfrm>
          <a:solidFill>
            <a:schemeClr val="accent1"/>
          </a:solidFill>
        </p:grpSpPr>
        <p:sp>
          <p:nvSpPr>
            <p:cNvPr id="187" name="Овал 186"/>
            <p:cNvSpPr/>
            <p:nvPr/>
          </p:nvSpPr>
          <p:spPr>
            <a:xfrm>
              <a:off x="2790151" y="2154567"/>
              <a:ext cx="797492" cy="797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188" name="Полилиния 187"/>
            <p:cNvSpPr/>
            <p:nvPr/>
          </p:nvSpPr>
          <p:spPr>
            <a:xfrm>
              <a:off x="2657127" y="3088806"/>
              <a:ext cx="1065605" cy="1137081"/>
            </a:xfrm>
            <a:custGeom>
              <a:avLst/>
              <a:gdLst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739182 w 1065605"/>
                <a:gd name="connsiteY3" fmla="*/ 467046 h 1137081"/>
                <a:gd name="connsiteX4" fmla="*/ 950930 w 1065605"/>
                <a:gd name="connsiteY4" fmla="*/ 467046 h 1137081"/>
                <a:gd name="connsiteX5" fmla="*/ 957751 w 1065605"/>
                <a:gd name="connsiteY5" fmla="*/ 460225 h 1137081"/>
                <a:gd name="connsiteX6" fmla="*/ 957751 w 1065605"/>
                <a:gd name="connsiteY6" fmla="*/ 432943 h 1137081"/>
                <a:gd name="connsiteX7" fmla="*/ 950930 w 1065605"/>
                <a:gd name="connsiteY7" fmla="*/ 426122 h 1137081"/>
                <a:gd name="connsiteX8" fmla="*/ 739182 w 1065605"/>
                <a:gd name="connsiteY8" fmla="*/ 426122 h 1137081"/>
                <a:gd name="connsiteX9" fmla="*/ 296735 w 1065605"/>
                <a:gd name="connsiteY9" fmla="*/ 0 h 1137081"/>
                <a:gd name="connsiteX10" fmla="*/ 768999 w 1065605"/>
                <a:gd name="connsiteY10" fmla="*/ 0 h 1137081"/>
                <a:gd name="connsiteX11" fmla="*/ 1036083 w 1065605"/>
                <a:gd name="connsiteY11" fmla="*/ 131466 h 1137081"/>
                <a:gd name="connsiteX12" fmla="*/ 1053218 w 1065605"/>
                <a:gd name="connsiteY12" fmla="*/ 201334 h 1137081"/>
                <a:gd name="connsiteX13" fmla="*/ 1056222 w 1065605"/>
                <a:gd name="connsiteY13" fmla="*/ 225246 h 1137081"/>
                <a:gd name="connsiteX14" fmla="*/ 1013757 w 1065605"/>
                <a:gd name="connsiteY14" fmla="*/ 1009017 h 1137081"/>
                <a:gd name="connsiteX15" fmla="*/ 531770 w 1065605"/>
                <a:gd name="connsiteY15" fmla="*/ 1137081 h 1137081"/>
                <a:gd name="connsiteX16" fmla="*/ 52453 w 1065605"/>
                <a:gd name="connsiteY16" fmla="*/ 1010840 h 1137081"/>
                <a:gd name="connsiteX17" fmla="*/ 29652 w 1065605"/>
                <a:gd name="connsiteY17" fmla="*/ 131466 h 1137081"/>
                <a:gd name="connsiteX18" fmla="*/ 296735 w 1065605"/>
                <a:gd name="connsiteY18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739182 w 1065605"/>
                <a:gd name="connsiteY3" fmla="*/ 467046 h 1137081"/>
                <a:gd name="connsiteX4" fmla="*/ 950930 w 1065605"/>
                <a:gd name="connsiteY4" fmla="*/ 467046 h 1137081"/>
                <a:gd name="connsiteX5" fmla="*/ 957751 w 1065605"/>
                <a:gd name="connsiteY5" fmla="*/ 432943 h 1137081"/>
                <a:gd name="connsiteX6" fmla="*/ 950930 w 1065605"/>
                <a:gd name="connsiteY6" fmla="*/ 426122 h 1137081"/>
                <a:gd name="connsiteX7" fmla="*/ 739182 w 1065605"/>
                <a:gd name="connsiteY7" fmla="*/ 426122 h 1137081"/>
                <a:gd name="connsiteX8" fmla="*/ 296735 w 1065605"/>
                <a:gd name="connsiteY8" fmla="*/ 0 h 1137081"/>
                <a:gd name="connsiteX9" fmla="*/ 768999 w 1065605"/>
                <a:gd name="connsiteY9" fmla="*/ 0 h 1137081"/>
                <a:gd name="connsiteX10" fmla="*/ 1036083 w 1065605"/>
                <a:gd name="connsiteY10" fmla="*/ 131466 h 1137081"/>
                <a:gd name="connsiteX11" fmla="*/ 1053218 w 1065605"/>
                <a:gd name="connsiteY11" fmla="*/ 201334 h 1137081"/>
                <a:gd name="connsiteX12" fmla="*/ 1056222 w 1065605"/>
                <a:gd name="connsiteY12" fmla="*/ 225246 h 1137081"/>
                <a:gd name="connsiteX13" fmla="*/ 1013757 w 1065605"/>
                <a:gd name="connsiteY13" fmla="*/ 1009017 h 1137081"/>
                <a:gd name="connsiteX14" fmla="*/ 531770 w 1065605"/>
                <a:gd name="connsiteY14" fmla="*/ 1137081 h 1137081"/>
                <a:gd name="connsiteX15" fmla="*/ 52453 w 1065605"/>
                <a:gd name="connsiteY15" fmla="*/ 1010840 h 1137081"/>
                <a:gd name="connsiteX16" fmla="*/ 29652 w 1065605"/>
                <a:gd name="connsiteY16" fmla="*/ 131466 h 1137081"/>
                <a:gd name="connsiteX17" fmla="*/ 296735 w 1065605"/>
                <a:gd name="connsiteY17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950930 w 1065605"/>
                <a:gd name="connsiteY3" fmla="*/ 467046 h 1137081"/>
                <a:gd name="connsiteX4" fmla="*/ 957751 w 1065605"/>
                <a:gd name="connsiteY4" fmla="*/ 432943 h 1137081"/>
                <a:gd name="connsiteX5" fmla="*/ 950930 w 1065605"/>
                <a:gd name="connsiteY5" fmla="*/ 426122 h 1137081"/>
                <a:gd name="connsiteX6" fmla="*/ 739182 w 1065605"/>
                <a:gd name="connsiteY6" fmla="*/ 426122 h 1137081"/>
                <a:gd name="connsiteX7" fmla="*/ 296735 w 1065605"/>
                <a:gd name="connsiteY7" fmla="*/ 0 h 1137081"/>
                <a:gd name="connsiteX8" fmla="*/ 768999 w 1065605"/>
                <a:gd name="connsiteY8" fmla="*/ 0 h 1137081"/>
                <a:gd name="connsiteX9" fmla="*/ 1036083 w 1065605"/>
                <a:gd name="connsiteY9" fmla="*/ 131466 h 1137081"/>
                <a:gd name="connsiteX10" fmla="*/ 1053218 w 1065605"/>
                <a:gd name="connsiteY10" fmla="*/ 201334 h 1137081"/>
                <a:gd name="connsiteX11" fmla="*/ 1056222 w 1065605"/>
                <a:gd name="connsiteY11" fmla="*/ 225246 h 1137081"/>
                <a:gd name="connsiteX12" fmla="*/ 1013757 w 1065605"/>
                <a:gd name="connsiteY12" fmla="*/ 1009017 h 1137081"/>
                <a:gd name="connsiteX13" fmla="*/ 531770 w 1065605"/>
                <a:gd name="connsiteY13" fmla="*/ 1137081 h 1137081"/>
                <a:gd name="connsiteX14" fmla="*/ 52453 w 1065605"/>
                <a:gd name="connsiteY14" fmla="*/ 1010840 h 1137081"/>
                <a:gd name="connsiteX15" fmla="*/ 29652 w 1065605"/>
                <a:gd name="connsiteY15" fmla="*/ 131466 h 1137081"/>
                <a:gd name="connsiteX16" fmla="*/ 296735 w 1065605"/>
                <a:gd name="connsiteY16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0930 w 1065605"/>
                <a:gd name="connsiteY2" fmla="*/ 467046 h 1137081"/>
                <a:gd name="connsiteX3" fmla="*/ 957751 w 1065605"/>
                <a:gd name="connsiteY3" fmla="*/ 432943 h 1137081"/>
                <a:gd name="connsiteX4" fmla="*/ 950930 w 1065605"/>
                <a:gd name="connsiteY4" fmla="*/ 426122 h 1137081"/>
                <a:gd name="connsiteX5" fmla="*/ 739182 w 1065605"/>
                <a:gd name="connsiteY5" fmla="*/ 426122 h 1137081"/>
                <a:gd name="connsiteX6" fmla="*/ 296735 w 1065605"/>
                <a:gd name="connsiteY6" fmla="*/ 0 h 1137081"/>
                <a:gd name="connsiteX7" fmla="*/ 768999 w 1065605"/>
                <a:gd name="connsiteY7" fmla="*/ 0 h 1137081"/>
                <a:gd name="connsiteX8" fmla="*/ 1036083 w 1065605"/>
                <a:gd name="connsiteY8" fmla="*/ 131466 h 1137081"/>
                <a:gd name="connsiteX9" fmla="*/ 1053218 w 1065605"/>
                <a:gd name="connsiteY9" fmla="*/ 201334 h 1137081"/>
                <a:gd name="connsiteX10" fmla="*/ 1056222 w 1065605"/>
                <a:gd name="connsiteY10" fmla="*/ 225246 h 1137081"/>
                <a:gd name="connsiteX11" fmla="*/ 1013757 w 1065605"/>
                <a:gd name="connsiteY11" fmla="*/ 1009017 h 1137081"/>
                <a:gd name="connsiteX12" fmla="*/ 531770 w 1065605"/>
                <a:gd name="connsiteY12" fmla="*/ 1137081 h 1137081"/>
                <a:gd name="connsiteX13" fmla="*/ 52453 w 1065605"/>
                <a:gd name="connsiteY13" fmla="*/ 1010840 h 1137081"/>
                <a:gd name="connsiteX14" fmla="*/ 29652 w 1065605"/>
                <a:gd name="connsiteY14" fmla="*/ 131466 h 1137081"/>
                <a:gd name="connsiteX15" fmla="*/ 296735 w 1065605"/>
                <a:gd name="connsiteY15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7751 w 1065605"/>
                <a:gd name="connsiteY2" fmla="*/ 432943 h 1137081"/>
                <a:gd name="connsiteX3" fmla="*/ 950930 w 1065605"/>
                <a:gd name="connsiteY3" fmla="*/ 426122 h 1137081"/>
                <a:gd name="connsiteX4" fmla="*/ 739182 w 1065605"/>
                <a:gd name="connsiteY4" fmla="*/ 426122 h 1137081"/>
                <a:gd name="connsiteX5" fmla="*/ 296735 w 1065605"/>
                <a:gd name="connsiteY5" fmla="*/ 0 h 1137081"/>
                <a:gd name="connsiteX6" fmla="*/ 768999 w 1065605"/>
                <a:gd name="connsiteY6" fmla="*/ 0 h 1137081"/>
                <a:gd name="connsiteX7" fmla="*/ 1036083 w 1065605"/>
                <a:gd name="connsiteY7" fmla="*/ 131466 h 1137081"/>
                <a:gd name="connsiteX8" fmla="*/ 1053218 w 1065605"/>
                <a:gd name="connsiteY8" fmla="*/ 201334 h 1137081"/>
                <a:gd name="connsiteX9" fmla="*/ 1056222 w 1065605"/>
                <a:gd name="connsiteY9" fmla="*/ 225246 h 1137081"/>
                <a:gd name="connsiteX10" fmla="*/ 1013757 w 1065605"/>
                <a:gd name="connsiteY10" fmla="*/ 1009017 h 1137081"/>
                <a:gd name="connsiteX11" fmla="*/ 531770 w 1065605"/>
                <a:gd name="connsiteY11" fmla="*/ 1137081 h 1137081"/>
                <a:gd name="connsiteX12" fmla="*/ 52453 w 1065605"/>
                <a:gd name="connsiteY12" fmla="*/ 1010840 h 1137081"/>
                <a:gd name="connsiteX13" fmla="*/ 29652 w 1065605"/>
                <a:gd name="connsiteY13" fmla="*/ 131466 h 1137081"/>
                <a:gd name="connsiteX14" fmla="*/ 296735 w 1065605"/>
                <a:gd name="connsiteY14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7751 w 1065605"/>
                <a:gd name="connsiteY2" fmla="*/ 432943 h 1137081"/>
                <a:gd name="connsiteX3" fmla="*/ 739182 w 1065605"/>
                <a:gd name="connsiteY3" fmla="*/ 426122 h 1137081"/>
                <a:gd name="connsiteX4" fmla="*/ 296735 w 1065605"/>
                <a:gd name="connsiteY4" fmla="*/ 0 h 1137081"/>
                <a:gd name="connsiteX5" fmla="*/ 768999 w 1065605"/>
                <a:gd name="connsiteY5" fmla="*/ 0 h 1137081"/>
                <a:gd name="connsiteX6" fmla="*/ 1036083 w 1065605"/>
                <a:gd name="connsiteY6" fmla="*/ 131466 h 1137081"/>
                <a:gd name="connsiteX7" fmla="*/ 1053218 w 1065605"/>
                <a:gd name="connsiteY7" fmla="*/ 201334 h 1137081"/>
                <a:gd name="connsiteX8" fmla="*/ 1056222 w 1065605"/>
                <a:gd name="connsiteY8" fmla="*/ 225246 h 1137081"/>
                <a:gd name="connsiteX9" fmla="*/ 1013757 w 1065605"/>
                <a:gd name="connsiteY9" fmla="*/ 1009017 h 1137081"/>
                <a:gd name="connsiteX10" fmla="*/ 531770 w 1065605"/>
                <a:gd name="connsiteY10" fmla="*/ 1137081 h 1137081"/>
                <a:gd name="connsiteX11" fmla="*/ 52453 w 1065605"/>
                <a:gd name="connsiteY11" fmla="*/ 1010840 h 1137081"/>
                <a:gd name="connsiteX12" fmla="*/ 29652 w 1065605"/>
                <a:gd name="connsiteY12" fmla="*/ 131466 h 1137081"/>
                <a:gd name="connsiteX13" fmla="*/ 296735 w 1065605"/>
                <a:gd name="connsiteY13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9182 w 1065605"/>
                <a:gd name="connsiteY2" fmla="*/ 426122 h 1137081"/>
                <a:gd name="connsiteX3" fmla="*/ 296735 w 1065605"/>
                <a:gd name="connsiteY3" fmla="*/ 0 h 1137081"/>
                <a:gd name="connsiteX4" fmla="*/ 768999 w 1065605"/>
                <a:gd name="connsiteY4" fmla="*/ 0 h 1137081"/>
                <a:gd name="connsiteX5" fmla="*/ 1036083 w 1065605"/>
                <a:gd name="connsiteY5" fmla="*/ 131466 h 1137081"/>
                <a:gd name="connsiteX6" fmla="*/ 1053218 w 1065605"/>
                <a:gd name="connsiteY6" fmla="*/ 201334 h 1137081"/>
                <a:gd name="connsiteX7" fmla="*/ 1056222 w 1065605"/>
                <a:gd name="connsiteY7" fmla="*/ 225246 h 1137081"/>
                <a:gd name="connsiteX8" fmla="*/ 1013757 w 1065605"/>
                <a:gd name="connsiteY8" fmla="*/ 1009017 h 1137081"/>
                <a:gd name="connsiteX9" fmla="*/ 531770 w 1065605"/>
                <a:gd name="connsiteY9" fmla="*/ 1137081 h 1137081"/>
                <a:gd name="connsiteX10" fmla="*/ 52453 w 1065605"/>
                <a:gd name="connsiteY10" fmla="*/ 1010840 h 1137081"/>
                <a:gd name="connsiteX11" fmla="*/ 29652 w 1065605"/>
                <a:gd name="connsiteY11" fmla="*/ 131466 h 1137081"/>
                <a:gd name="connsiteX12" fmla="*/ 296735 w 1065605"/>
                <a:gd name="connsiteY12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05" h="1137081">
                  <a:moveTo>
                    <a:pt x="296735" y="0"/>
                  </a:moveTo>
                  <a:cubicBezTo>
                    <a:pt x="464459" y="162274"/>
                    <a:pt x="670820" y="108181"/>
                    <a:pt x="768999" y="0"/>
                  </a:cubicBezTo>
                  <a:cubicBezTo>
                    <a:pt x="916182" y="35197"/>
                    <a:pt x="1022442" y="95124"/>
                    <a:pt x="1036083" y="131466"/>
                  </a:cubicBezTo>
                  <a:cubicBezTo>
                    <a:pt x="1043227" y="147808"/>
                    <a:pt x="1048957" y="171688"/>
                    <a:pt x="1053218" y="201334"/>
                  </a:cubicBezTo>
                  <a:lnTo>
                    <a:pt x="1056222" y="225246"/>
                  </a:lnTo>
                  <a:cubicBezTo>
                    <a:pt x="1080163" y="426761"/>
                    <a:pt x="1055504" y="831939"/>
                    <a:pt x="1013757" y="1009017"/>
                  </a:cubicBezTo>
                  <a:cubicBezTo>
                    <a:pt x="934100" y="1065633"/>
                    <a:pt x="744133" y="1135070"/>
                    <a:pt x="531770" y="1137081"/>
                  </a:cubicBezTo>
                  <a:cubicBezTo>
                    <a:pt x="321726" y="1135092"/>
                    <a:pt x="133591" y="1067142"/>
                    <a:pt x="52453" y="1010840"/>
                  </a:cubicBezTo>
                  <a:cubicBezTo>
                    <a:pt x="1974" y="799248"/>
                    <a:pt x="-23867" y="253883"/>
                    <a:pt x="29652" y="131466"/>
                  </a:cubicBezTo>
                  <a:cubicBezTo>
                    <a:pt x="43292" y="95124"/>
                    <a:pt x="149553" y="35197"/>
                    <a:pt x="29673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cxnSp>
        <p:nvCxnSpPr>
          <p:cNvPr id="189" name="Прямая со стрелкой 188"/>
          <p:cNvCxnSpPr/>
          <p:nvPr/>
        </p:nvCxnSpPr>
        <p:spPr>
          <a:xfrm>
            <a:off x="3287588" y="2469557"/>
            <a:ext cx="0" cy="1080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Прямая со стрелкой 189"/>
          <p:cNvCxnSpPr/>
          <p:nvPr/>
        </p:nvCxnSpPr>
        <p:spPr>
          <a:xfrm>
            <a:off x="3280069" y="1487708"/>
            <a:ext cx="0" cy="432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Прямая со стрелкой 190"/>
          <p:cNvCxnSpPr/>
          <p:nvPr/>
        </p:nvCxnSpPr>
        <p:spPr>
          <a:xfrm>
            <a:off x="3301004" y="5794988"/>
            <a:ext cx="0" cy="432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Прямая со стрелкой 215"/>
          <p:cNvCxnSpPr/>
          <p:nvPr/>
        </p:nvCxnSpPr>
        <p:spPr>
          <a:xfrm flipH="1">
            <a:off x="1094908" y="3851257"/>
            <a:ext cx="46800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Прямая со стрелкой 222"/>
          <p:cNvCxnSpPr/>
          <p:nvPr/>
        </p:nvCxnSpPr>
        <p:spPr>
          <a:xfrm>
            <a:off x="3301004" y="4135479"/>
            <a:ext cx="0" cy="1080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4" name="Группа 223"/>
          <p:cNvGrpSpPr/>
          <p:nvPr/>
        </p:nvGrpSpPr>
        <p:grpSpPr>
          <a:xfrm flipH="1">
            <a:off x="5156659" y="3413974"/>
            <a:ext cx="920587" cy="786053"/>
            <a:chOff x="442455" y="3326615"/>
            <a:chExt cx="920587" cy="786053"/>
          </a:xfrm>
        </p:grpSpPr>
        <p:grpSp>
          <p:nvGrpSpPr>
            <p:cNvPr id="225" name="Группа 224"/>
            <p:cNvGrpSpPr>
              <a:grpSpLocks noChangeAspect="1"/>
            </p:cNvGrpSpPr>
            <p:nvPr/>
          </p:nvGrpSpPr>
          <p:grpSpPr>
            <a:xfrm>
              <a:off x="442455" y="3336441"/>
              <a:ext cx="493405" cy="482167"/>
              <a:chOff x="-1067435" y="2044334"/>
              <a:chExt cx="1242483" cy="1214181"/>
            </a:xfrm>
          </p:grpSpPr>
          <p:sp>
            <p:nvSpPr>
              <p:cNvPr id="235" name="Прямоугольник 234"/>
              <p:cNvSpPr/>
              <p:nvPr/>
            </p:nvSpPr>
            <p:spPr>
              <a:xfrm>
                <a:off x="-1008620" y="2044334"/>
                <a:ext cx="612068" cy="98606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6" name="Прямоугольник 235"/>
              <p:cNvSpPr/>
              <p:nvPr/>
            </p:nvSpPr>
            <p:spPr>
              <a:xfrm>
                <a:off x="-954614" y="2169029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7" name="Прямоугольник 236"/>
              <p:cNvSpPr/>
              <p:nvPr/>
            </p:nvSpPr>
            <p:spPr>
              <a:xfrm>
                <a:off x="-954614" y="2266406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8" name="Прямоугольник 237"/>
              <p:cNvSpPr/>
              <p:nvPr/>
            </p:nvSpPr>
            <p:spPr>
              <a:xfrm>
                <a:off x="-954614" y="2363783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9" name="Прямоугольник 238"/>
              <p:cNvSpPr/>
              <p:nvPr/>
            </p:nvSpPr>
            <p:spPr>
              <a:xfrm>
                <a:off x="-954614" y="2461160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0" name="Прямоугольник 239"/>
              <p:cNvSpPr/>
              <p:nvPr/>
            </p:nvSpPr>
            <p:spPr>
              <a:xfrm>
                <a:off x="-550188" y="3158491"/>
                <a:ext cx="725236" cy="4572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1" name="Прямоугольник 240"/>
              <p:cNvSpPr/>
              <p:nvPr/>
            </p:nvSpPr>
            <p:spPr>
              <a:xfrm>
                <a:off x="-822730" y="3104180"/>
                <a:ext cx="252028" cy="15433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2" name="Прямоугольник 241"/>
              <p:cNvSpPr/>
              <p:nvPr/>
            </p:nvSpPr>
            <p:spPr>
              <a:xfrm>
                <a:off x="-1067435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26" name="Группа 225"/>
            <p:cNvGrpSpPr>
              <a:grpSpLocks noChangeAspect="1"/>
            </p:cNvGrpSpPr>
            <p:nvPr/>
          </p:nvGrpSpPr>
          <p:grpSpPr>
            <a:xfrm>
              <a:off x="882100" y="3326615"/>
              <a:ext cx="480942" cy="786053"/>
              <a:chOff x="-1067435" y="2044334"/>
              <a:chExt cx="742891" cy="1214181"/>
            </a:xfrm>
          </p:grpSpPr>
          <p:sp>
            <p:nvSpPr>
              <p:cNvPr id="227" name="Прямоугольник 226"/>
              <p:cNvSpPr/>
              <p:nvPr/>
            </p:nvSpPr>
            <p:spPr>
              <a:xfrm>
                <a:off x="-1008620" y="2044334"/>
                <a:ext cx="612068" cy="98606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8" name="Прямоугольник 227"/>
              <p:cNvSpPr/>
              <p:nvPr/>
            </p:nvSpPr>
            <p:spPr>
              <a:xfrm>
                <a:off x="-954614" y="2169029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9" name="Прямоугольник 228"/>
              <p:cNvSpPr/>
              <p:nvPr/>
            </p:nvSpPr>
            <p:spPr>
              <a:xfrm>
                <a:off x="-954614" y="2266406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0" name="Прямоугольник 229"/>
              <p:cNvSpPr/>
              <p:nvPr/>
            </p:nvSpPr>
            <p:spPr>
              <a:xfrm>
                <a:off x="-954614" y="2363783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1" name="Прямоугольник 230"/>
              <p:cNvSpPr/>
              <p:nvPr/>
            </p:nvSpPr>
            <p:spPr>
              <a:xfrm>
                <a:off x="-954614" y="2461160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2" name="Прямоугольник 231"/>
              <p:cNvSpPr/>
              <p:nvPr/>
            </p:nvSpPr>
            <p:spPr>
              <a:xfrm>
                <a:off x="-550186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3" name="Прямоугольник 232"/>
              <p:cNvSpPr/>
              <p:nvPr/>
            </p:nvSpPr>
            <p:spPr>
              <a:xfrm>
                <a:off x="-822730" y="3104180"/>
                <a:ext cx="252028" cy="15433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4" name="Прямоугольник 233"/>
              <p:cNvSpPr/>
              <p:nvPr/>
            </p:nvSpPr>
            <p:spPr>
              <a:xfrm>
                <a:off x="-1067435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58" name="Группа 57"/>
          <p:cNvGrpSpPr>
            <a:grpSpLocks noChangeAspect="1"/>
          </p:cNvGrpSpPr>
          <p:nvPr/>
        </p:nvGrpSpPr>
        <p:grpSpPr>
          <a:xfrm>
            <a:off x="5189590" y="5212896"/>
            <a:ext cx="888948" cy="672532"/>
            <a:chOff x="8219132" y="5104387"/>
            <a:chExt cx="1396742" cy="1056703"/>
          </a:xfrm>
        </p:grpSpPr>
        <p:sp>
          <p:nvSpPr>
            <p:cNvPr id="60" name="Прямоугольник 59"/>
            <p:cNvSpPr/>
            <p:nvPr/>
          </p:nvSpPr>
          <p:spPr>
            <a:xfrm>
              <a:off x="8219132" y="5104387"/>
              <a:ext cx="1396742" cy="836043"/>
            </a:xfrm>
            <a:prstGeom prst="rect">
              <a:avLst/>
            </a:prstGeom>
            <a:solidFill>
              <a:schemeClr val="bg1"/>
            </a:solidFill>
            <a:ln w="28575" cap="flat" cmpd="sng" algn="ctr">
              <a:solidFill>
                <a:srgbClr val="FFFFFF">
                  <a:lumMod val="50000"/>
                </a:srgbClr>
              </a:solidFill>
              <a:prstDash val="solid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Прямоугольник 60"/>
            <p:cNvSpPr/>
            <p:nvPr/>
          </p:nvSpPr>
          <p:spPr>
            <a:xfrm>
              <a:off x="8651089" y="5947888"/>
              <a:ext cx="504735" cy="153357"/>
            </a:xfrm>
            <a:prstGeom prst="rect">
              <a:avLst/>
            </a:prstGeom>
            <a:solidFill>
              <a:srgbClr val="FFFFFF">
                <a:lumMod val="50000"/>
              </a:srgbClr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Прямоугольник с двумя скругленными соседними углами 61"/>
            <p:cNvSpPr/>
            <p:nvPr/>
          </p:nvSpPr>
          <p:spPr>
            <a:xfrm>
              <a:off x="8520624" y="6116446"/>
              <a:ext cx="793764" cy="4464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FFFF">
                <a:lumMod val="50000"/>
              </a:srgbClr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3" name="Группа 62"/>
          <p:cNvGrpSpPr/>
          <p:nvPr/>
        </p:nvGrpSpPr>
        <p:grpSpPr>
          <a:xfrm>
            <a:off x="5200343" y="1856205"/>
            <a:ext cx="888948" cy="672532"/>
            <a:chOff x="416562" y="4387144"/>
            <a:chExt cx="888948" cy="672532"/>
          </a:xfrm>
        </p:grpSpPr>
        <p:grpSp>
          <p:nvGrpSpPr>
            <p:cNvPr id="64" name="Группа 63"/>
            <p:cNvGrpSpPr>
              <a:grpSpLocks noChangeAspect="1"/>
            </p:cNvGrpSpPr>
            <p:nvPr/>
          </p:nvGrpSpPr>
          <p:grpSpPr>
            <a:xfrm>
              <a:off x="416562" y="4387144"/>
              <a:ext cx="888948" cy="672532"/>
              <a:chOff x="8219132" y="5104387"/>
              <a:chExt cx="1396742" cy="1056703"/>
            </a:xfrm>
          </p:grpSpPr>
          <p:sp>
            <p:nvSpPr>
              <p:cNvPr id="66" name="Прямоугольник 65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solidFill>
                <a:schemeClr val="bg1"/>
              </a:solidFill>
              <a:ln w="28575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Прямоугольник 66"/>
              <p:cNvSpPr/>
              <p:nvPr/>
            </p:nvSpPr>
            <p:spPr>
              <a:xfrm>
                <a:off x="8651089" y="5947888"/>
                <a:ext cx="504735" cy="153357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8" name="Прямоугольник с двумя скругленными соседними углами 67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65" name="Полилиния 64"/>
            <p:cNvSpPr/>
            <p:nvPr/>
          </p:nvSpPr>
          <p:spPr>
            <a:xfrm rot="20271015">
              <a:off x="1015762" y="4605961"/>
              <a:ext cx="174229" cy="234896"/>
            </a:xfrm>
            <a:custGeom>
              <a:avLst/>
              <a:gdLst>
                <a:gd name="connsiteX0" fmla="*/ 339969 w 1180123"/>
                <a:gd name="connsiteY0" fmla="*/ 1555262 h 1582616"/>
                <a:gd name="connsiteX1" fmla="*/ 1012092 w 1180123"/>
                <a:gd name="connsiteY1" fmla="*/ 1582616 h 1582616"/>
                <a:gd name="connsiteX2" fmla="*/ 1164492 w 1180123"/>
                <a:gd name="connsiteY2" fmla="*/ 1144954 h 1582616"/>
                <a:gd name="connsiteX3" fmla="*/ 1180123 w 1180123"/>
                <a:gd name="connsiteY3" fmla="*/ 676031 h 1582616"/>
                <a:gd name="connsiteX4" fmla="*/ 1035538 w 1180123"/>
                <a:gd name="connsiteY4" fmla="*/ 535354 h 1582616"/>
                <a:gd name="connsiteX5" fmla="*/ 965200 w 1180123"/>
                <a:gd name="connsiteY5" fmla="*/ 531446 h 1582616"/>
                <a:gd name="connsiteX6" fmla="*/ 953477 w 1180123"/>
                <a:gd name="connsiteY6" fmla="*/ 769816 h 1582616"/>
                <a:gd name="connsiteX7" fmla="*/ 957384 w 1180123"/>
                <a:gd name="connsiteY7" fmla="*/ 453293 h 1582616"/>
                <a:gd name="connsiteX8" fmla="*/ 738554 w 1180123"/>
                <a:gd name="connsiteY8" fmla="*/ 457200 h 1582616"/>
                <a:gd name="connsiteX9" fmla="*/ 734646 w 1180123"/>
                <a:gd name="connsiteY9" fmla="*/ 699477 h 1582616"/>
                <a:gd name="connsiteX10" fmla="*/ 726830 w 1180123"/>
                <a:gd name="connsiteY10" fmla="*/ 379046 h 1582616"/>
                <a:gd name="connsiteX11" fmla="*/ 523630 w 1180123"/>
                <a:gd name="connsiteY11" fmla="*/ 371231 h 1582616"/>
                <a:gd name="connsiteX12" fmla="*/ 519723 w 1180123"/>
                <a:gd name="connsiteY12" fmla="*/ 699477 h 1582616"/>
                <a:gd name="connsiteX13" fmla="*/ 531446 w 1180123"/>
                <a:gd name="connsiteY13" fmla="*/ 0 h 1582616"/>
                <a:gd name="connsiteX14" fmla="*/ 300892 w 1180123"/>
                <a:gd name="connsiteY14" fmla="*/ 3908 h 1582616"/>
                <a:gd name="connsiteX15" fmla="*/ 293077 w 1180123"/>
                <a:gd name="connsiteY15" fmla="*/ 988646 h 1582616"/>
                <a:gd name="connsiteX16" fmla="*/ 296984 w 1180123"/>
                <a:gd name="connsiteY16" fmla="*/ 953477 h 1582616"/>
                <a:gd name="connsiteX17" fmla="*/ 285261 w 1180123"/>
                <a:gd name="connsiteY17" fmla="*/ 750277 h 1582616"/>
                <a:gd name="connsiteX18" fmla="*/ 203200 w 1180123"/>
                <a:gd name="connsiteY18" fmla="*/ 742462 h 1582616"/>
                <a:gd name="connsiteX19" fmla="*/ 203200 w 1180123"/>
                <a:gd name="connsiteY19" fmla="*/ 668216 h 1582616"/>
                <a:gd name="connsiteX20" fmla="*/ 0 w 1180123"/>
                <a:gd name="connsiteY20" fmla="*/ 656493 h 1582616"/>
                <a:gd name="connsiteX21" fmla="*/ 7815 w 1180123"/>
                <a:gd name="connsiteY21" fmla="*/ 824523 h 1582616"/>
                <a:gd name="connsiteX22" fmla="*/ 359507 w 1180123"/>
                <a:gd name="connsiteY22" fmla="*/ 1359877 h 1582616"/>
                <a:gd name="connsiteX23" fmla="*/ 339969 w 1180123"/>
                <a:gd name="connsiteY23" fmla="*/ 1555262 h 1582616"/>
                <a:gd name="connsiteX0" fmla="*/ 339969 w 1180123"/>
                <a:gd name="connsiteY0" fmla="*/ 1555262 h 1582616"/>
                <a:gd name="connsiteX1" fmla="*/ 1012092 w 1180123"/>
                <a:gd name="connsiteY1" fmla="*/ 1582616 h 1582616"/>
                <a:gd name="connsiteX2" fmla="*/ 1164492 w 1180123"/>
                <a:gd name="connsiteY2" fmla="*/ 1144954 h 1582616"/>
                <a:gd name="connsiteX3" fmla="*/ 1180123 w 1180123"/>
                <a:gd name="connsiteY3" fmla="*/ 676031 h 1582616"/>
                <a:gd name="connsiteX4" fmla="*/ 1035538 w 1180123"/>
                <a:gd name="connsiteY4" fmla="*/ 535354 h 1582616"/>
                <a:gd name="connsiteX5" fmla="*/ 965200 w 1180123"/>
                <a:gd name="connsiteY5" fmla="*/ 531446 h 1582616"/>
                <a:gd name="connsiteX6" fmla="*/ 953477 w 1180123"/>
                <a:gd name="connsiteY6" fmla="*/ 769816 h 1582616"/>
                <a:gd name="connsiteX7" fmla="*/ 957384 w 1180123"/>
                <a:gd name="connsiteY7" fmla="*/ 453293 h 1582616"/>
                <a:gd name="connsiteX8" fmla="*/ 738554 w 1180123"/>
                <a:gd name="connsiteY8" fmla="*/ 457200 h 1582616"/>
                <a:gd name="connsiteX9" fmla="*/ 734646 w 1180123"/>
                <a:gd name="connsiteY9" fmla="*/ 699477 h 1582616"/>
                <a:gd name="connsiteX10" fmla="*/ 726830 w 1180123"/>
                <a:gd name="connsiteY10" fmla="*/ 379046 h 1582616"/>
                <a:gd name="connsiteX11" fmla="*/ 523630 w 1180123"/>
                <a:gd name="connsiteY11" fmla="*/ 371231 h 1582616"/>
                <a:gd name="connsiteX12" fmla="*/ 519723 w 1180123"/>
                <a:gd name="connsiteY12" fmla="*/ 699477 h 1582616"/>
                <a:gd name="connsiteX13" fmla="*/ 531446 w 1180123"/>
                <a:gd name="connsiteY13" fmla="*/ 0 h 1582616"/>
                <a:gd name="connsiteX14" fmla="*/ 300892 w 1180123"/>
                <a:gd name="connsiteY14" fmla="*/ 3908 h 1582616"/>
                <a:gd name="connsiteX15" fmla="*/ 293077 w 1180123"/>
                <a:gd name="connsiteY15" fmla="*/ 988646 h 1582616"/>
                <a:gd name="connsiteX16" fmla="*/ 296984 w 1180123"/>
                <a:gd name="connsiteY16" fmla="*/ 953477 h 1582616"/>
                <a:gd name="connsiteX17" fmla="*/ 285261 w 1180123"/>
                <a:gd name="connsiteY17" fmla="*/ 750277 h 1582616"/>
                <a:gd name="connsiteX18" fmla="*/ 203200 w 1180123"/>
                <a:gd name="connsiteY18" fmla="*/ 668216 h 1582616"/>
                <a:gd name="connsiteX19" fmla="*/ 0 w 1180123"/>
                <a:gd name="connsiteY19" fmla="*/ 656493 h 1582616"/>
                <a:gd name="connsiteX20" fmla="*/ 7815 w 1180123"/>
                <a:gd name="connsiteY20" fmla="*/ 824523 h 1582616"/>
                <a:gd name="connsiteX21" fmla="*/ 359507 w 1180123"/>
                <a:gd name="connsiteY21" fmla="*/ 1359877 h 1582616"/>
                <a:gd name="connsiteX22" fmla="*/ 339969 w 1180123"/>
                <a:gd name="connsiteY22" fmla="*/ 1555262 h 1582616"/>
                <a:gd name="connsiteX0" fmla="*/ 339969 w 1176216"/>
                <a:gd name="connsiteY0" fmla="*/ 1555262 h 1582616"/>
                <a:gd name="connsiteX1" fmla="*/ 1012092 w 1176216"/>
                <a:gd name="connsiteY1" fmla="*/ 1582616 h 1582616"/>
                <a:gd name="connsiteX2" fmla="*/ 1164492 w 1176216"/>
                <a:gd name="connsiteY2" fmla="*/ 1144954 h 1582616"/>
                <a:gd name="connsiteX3" fmla="*/ 1176216 w 1176216"/>
                <a:gd name="connsiteY3" fmla="*/ 656493 h 1582616"/>
                <a:gd name="connsiteX4" fmla="*/ 1035538 w 1176216"/>
                <a:gd name="connsiteY4" fmla="*/ 535354 h 1582616"/>
                <a:gd name="connsiteX5" fmla="*/ 965200 w 1176216"/>
                <a:gd name="connsiteY5" fmla="*/ 531446 h 1582616"/>
                <a:gd name="connsiteX6" fmla="*/ 953477 w 1176216"/>
                <a:gd name="connsiteY6" fmla="*/ 769816 h 1582616"/>
                <a:gd name="connsiteX7" fmla="*/ 957384 w 1176216"/>
                <a:gd name="connsiteY7" fmla="*/ 453293 h 1582616"/>
                <a:gd name="connsiteX8" fmla="*/ 738554 w 1176216"/>
                <a:gd name="connsiteY8" fmla="*/ 457200 h 1582616"/>
                <a:gd name="connsiteX9" fmla="*/ 734646 w 1176216"/>
                <a:gd name="connsiteY9" fmla="*/ 699477 h 1582616"/>
                <a:gd name="connsiteX10" fmla="*/ 726830 w 1176216"/>
                <a:gd name="connsiteY10" fmla="*/ 379046 h 1582616"/>
                <a:gd name="connsiteX11" fmla="*/ 523630 w 1176216"/>
                <a:gd name="connsiteY11" fmla="*/ 371231 h 1582616"/>
                <a:gd name="connsiteX12" fmla="*/ 519723 w 1176216"/>
                <a:gd name="connsiteY12" fmla="*/ 699477 h 1582616"/>
                <a:gd name="connsiteX13" fmla="*/ 531446 w 1176216"/>
                <a:gd name="connsiteY13" fmla="*/ 0 h 1582616"/>
                <a:gd name="connsiteX14" fmla="*/ 300892 w 1176216"/>
                <a:gd name="connsiteY14" fmla="*/ 3908 h 1582616"/>
                <a:gd name="connsiteX15" fmla="*/ 293077 w 1176216"/>
                <a:gd name="connsiteY15" fmla="*/ 988646 h 1582616"/>
                <a:gd name="connsiteX16" fmla="*/ 296984 w 1176216"/>
                <a:gd name="connsiteY16" fmla="*/ 953477 h 1582616"/>
                <a:gd name="connsiteX17" fmla="*/ 285261 w 1176216"/>
                <a:gd name="connsiteY17" fmla="*/ 750277 h 1582616"/>
                <a:gd name="connsiteX18" fmla="*/ 203200 w 1176216"/>
                <a:gd name="connsiteY18" fmla="*/ 668216 h 1582616"/>
                <a:gd name="connsiteX19" fmla="*/ 0 w 1176216"/>
                <a:gd name="connsiteY19" fmla="*/ 656493 h 1582616"/>
                <a:gd name="connsiteX20" fmla="*/ 7815 w 1176216"/>
                <a:gd name="connsiteY20" fmla="*/ 824523 h 1582616"/>
                <a:gd name="connsiteX21" fmla="*/ 359507 w 1176216"/>
                <a:gd name="connsiteY21" fmla="*/ 1359877 h 1582616"/>
                <a:gd name="connsiteX22" fmla="*/ 339969 w 1176216"/>
                <a:gd name="connsiteY22" fmla="*/ 1555262 h 1582616"/>
                <a:gd name="connsiteX0" fmla="*/ 1035538 w 1267656"/>
                <a:gd name="connsiteY0" fmla="*/ 535354 h 1582616"/>
                <a:gd name="connsiteX1" fmla="*/ 965200 w 1267656"/>
                <a:gd name="connsiteY1" fmla="*/ 531446 h 1582616"/>
                <a:gd name="connsiteX2" fmla="*/ 953477 w 1267656"/>
                <a:gd name="connsiteY2" fmla="*/ 769816 h 1582616"/>
                <a:gd name="connsiteX3" fmla="*/ 957384 w 1267656"/>
                <a:gd name="connsiteY3" fmla="*/ 453293 h 1582616"/>
                <a:gd name="connsiteX4" fmla="*/ 738554 w 1267656"/>
                <a:gd name="connsiteY4" fmla="*/ 457200 h 1582616"/>
                <a:gd name="connsiteX5" fmla="*/ 734646 w 1267656"/>
                <a:gd name="connsiteY5" fmla="*/ 699477 h 1582616"/>
                <a:gd name="connsiteX6" fmla="*/ 726830 w 1267656"/>
                <a:gd name="connsiteY6" fmla="*/ 379046 h 1582616"/>
                <a:gd name="connsiteX7" fmla="*/ 523630 w 1267656"/>
                <a:gd name="connsiteY7" fmla="*/ 371231 h 1582616"/>
                <a:gd name="connsiteX8" fmla="*/ 519723 w 1267656"/>
                <a:gd name="connsiteY8" fmla="*/ 699477 h 1582616"/>
                <a:gd name="connsiteX9" fmla="*/ 531446 w 1267656"/>
                <a:gd name="connsiteY9" fmla="*/ 0 h 1582616"/>
                <a:gd name="connsiteX10" fmla="*/ 300892 w 1267656"/>
                <a:gd name="connsiteY10" fmla="*/ 3908 h 1582616"/>
                <a:gd name="connsiteX11" fmla="*/ 293077 w 1267656"/>
                <a:gd name="connsiteY11" fmla="*/ 988646 h 1582616"/>
                <a:gd name="connsiteX12" fmla="*/ 296984 w 1267656"/>
                <a:gd name="connsiteY12" fmla="*/ 953477 h 1582616"/>
                <a:gd name="connsiteX13" fmla="*/ 285261 w 1267656"/>
                <a:gd name="connsiteY13" fmla="*/ 750277 h 1582616"/>
                <a:gd name="connsiteX14" fmla="*/ 203200 w 1267656"/>
                <a:gd name="connsiteY14" fmla="*/ 668216 h 1582616"/>
                <a:gd name="connsiteX15" fmla="*/ 0 w 1267656"/>
                <a:gd name="connsiteY15" fmla="*/ 656493 h 1582616"/>
                <a:gd name="connsiteX16" fmla="*/ 7815 w 1267656"/>
                <a:gd name="connsiteY16" fmla="*/ 824523 h 1582616"/>
                <a:gd name="connsiteX17" fmla="*/ 359507 w 1267656"/>
                <a:gd name="connsiteY17" fmla="*/ 1359877 h 1582616"/>
                <a:gd name="connsiteX18" fmla="*/ 339969 w 1267656"/>
                <a:gd name="connsiteY18" fmla="*/ 1555262 h 1582616"/>
                <a:gd name="connsiteX19" fmla="*/ 1012092 w 1267656"/>
                <a:gd name="connsiteY19" fmla="*/ 1582616 h 1582616"/>
                <a:gd name="connsiteX20" fmla="*/ 1164492 w 1267656"/>
                <a:gd name="connsiteY20" fmla="*/ 1144954 h 1582616"/>
                <a:gd name="connsiteX21" fmla="*/ 1267656 w 1267656"/>
                <a:gd name="connsiteY21" fmla="*/ 747933 h 1582616"/>
                <a:gd name="connsiteX0" fmla="*/ 1035538 w 1173871"/>
                <a:gd name="connsiteY0" fmla="*/ 535354 h 1582616"/>
                <a:gd name="connsiteX1" fmla="*/ 965200 w 1173871"/>
                <a:gd name="connsiteY1" fmla="*/ 531446 h 1582616"/>
                <a:gd name="connsiteX2" fmla="*/ 953477 w 1173871"/>
                <a:gd name="connsiteY2" fmla="*/ 769816 h 1582616"/>
                <a:gd name="connsiteX3" fmla="*/ 957384 w 1173871"/>
                <a:gd name="connsiteY3" fmla="*/ 453293 h 1582616"/>
                <a:gd name="connsiteX4" fmla="*/ 738554 w 1173871"/>
                <a:gd name="connsiteY4" fmla="*/ 457200 h 1582616"/>
                <a:gd name="connsiteX5" fmla="*/ 734646 w 1173871"/>
                <a:gd name="connsiteY5" fmla="*/ 699477 h 1582616"/>
                <a:gd name="connsiteX6" fmla="*/ 726830 w 1173871"/>
                <a:gd name="connsiteY6" fmla="*/ 379046 h 1582616"/>
                <a:gd name="connsiteX7" fmla="*/ 523630 w 1173871"/>
                <a:gd name="connsiteY7" fmla="*/ 371231 h 1582616"/>
                <a:gd name="connsiteX8" fmla="*/ 519723 w 1173871"/>
                <a:gd name="connsiteY8" fmla="*/ 699477 h 1582616"/>
                <a:gd name="connsiteX9" fmla="*/ 531446 w 1173871"/>
                <a:gd name="connsiteY9" fmla="*/ 0 h 1582616"/>
                <a:gd name="connsiteX10" fmla="*/ 300892 w 1173871"/>
                <a:gd name="connsiteY10" fmla="*/ 3908 h 1582616"/>
                <a:gd name="connsiteX11" fmla="*/ 293077 w 1173871"/>
                <a:gd name="connsiteY11" fmla="*/ 988646 h 1582616"/>
                <a:gd name="connsiteX12" fmla="*/ 296984 w 1173871"/>
                <a:gd name="connsiteY12" fmla="*/ 953477 h 1582616"/>
                <a:gd name="connsiteX13" fmla="*/ 285261 w 1173871"/>
                <a:gd name="connsiteY13" fmla="*/ 750277 h 1582616"/>
                <a:gd name="connsiteX14" fmla="*/ 203200 w 1173871"/>
                <a:gd name="connsiteY14" fmla="*/ 668216 h 1582616"/>
                <a:gd name="connsiteX15" fmla="*/ 0 w 1173871"/>
                <a:gd name="connsiteY15" fmla="*/ 656493 h 1582616"/>
                <a:gd name="connsiteX16" fmla="*/ 7815 w 1173871"/>
                <a:gd name="connsiteY16" fmla="*/ 824523 h 1582616"/>
                <a:gd name="connsiteX17" fmla="*/ 359507 w 1173871"/>
                <a:gd name="connsiteY17" fmla="*/ 1359877 h 1582616"/>
                <a:gd name="connsiteX18" fmla="*/ 339969 w 1173871"/>
                <a:gd name="connsiteY18" fmla="*/ 1555262 h 1582616"/>
                <a:gd name="connsiteX19" fmla="*/ 1012092 w 1173871"/>
                <a:gd name="connsiteY19" fmla="*/ 1582616 h 1582616"/>
                <a:gd name="connsiteX20" fmla="*/ 1164492 w 1173871"/>
                <a:gd name="connsiteY20" fmla="*/ 1144954 h 1582616"/>
                <a:gd name="connsiteX21" fmla="*/ 1173871 w 1173871"/>
                <a:gd name="connsiteY21" fmla="*/ 658056 h 158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73871" h="1582616">
                  <a:moveTo>
                    <a:pt x="1035538" y="535354"/>
                  </a:moveTo>
                  <a:lnTo>
                    <a:pt x="965200" y="531446"/>
                  </a:lnTo>
                  <a:lnTo>
                    <a:pt x="953477" y="769816"/>
                  </a:lnTo>
                  <a:cubicBezTo>
                    <a:pt x="954779" y="664308"/>
                    <a:pt x="956082" y="558801"/>
                    <a:pt x="957384" y="453293"/>
                  </a:cubicBezTo>
                  <a:lnTo>
                    <a:pt x="738554" y="457200"/>
                  </a:lnTo>
                  <a:cubicBezTo>
                    <a:pt x="737251" y="537959"/>
                    <a:pt x="735949" y="618718"/>
                    <a:pt x="734646" y="699477"/>
                  </a:cubicBezTo>
                  <a:lnTo>
                    <a:pt x="726830" y="379046"/>
                  </a:lnTo>
                  <a:lnTo>
                    <a:pt x="523630" y="371231"/>
                  </a:lnTo>
                  <a:cubicBezTo>
                    <a:pt x="522328" y="480646"/>
                    <a:pt x="521025" y="590062"/>
                    <a:pt x="519723" y="699477"/>
                  </a:cubicBezTo>
                  <a:lnTo>
                    <a:pt x="531446" y="0"/>
                  </a:lnTo>
                  <a:lnTo>
                    <a:pt x="300892" y="3908"/>
                  </a:lnTo>
                  <a:lnTo>
                    <a:pt x="293077" y="988646"/>
                  </a:lnTo>
                  <a:lnTo>
                    <a:pt x="296984" y="953477"/>
                  </a:lnTo>
                  <a:lnTo>
                    <a:pt x="285261" y="750277"/>
                  </a:lnTo>
                  <a:lnTo>
                    <a:pt x="203200" y="668216"/>
                  </a:lnTo>
                  <a:lnTo>
                    <a:pt x="0" y="656493"/>
                  </a:lnTo>
                  <a:lnTo>
                    <a:pt x="7815" y="824523"/>
                  </a:lnTo>
                  <a:lnTo>
                    <a:pt x="359507" y="1359877"/>
                  </a:lnTo>
                  <a:lnTo>
                    <a:pt x="339969" y="1555262"/>
                  </a:lnTo>
                  <a:lnTo>
                    <a:pt x="1012092" y="1582616"/>
                  </a:lnTo>
                  <a:lnTo>
                    <a:pt x="1164492" y="1144954"/>
                  </a:lnTo>
                  <a:cubicBezTo>
                    <a:pt x="1168400" y="982134"/>
                    <a:pt x="1173871" y="658056"/>
                    <a:pt x="1173871" y="658056"/>
                  </a:cubicBezTo>
                </a:path>
              </a:pathLst>
            </a:custGeom>
            <a:solidFill>
              <a:schemeClr val="accent4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69" name="Группа 68"/>
          <p:cNvGrpSpPr/>
          <p:nvPr/>
        </p:nvGrpSpPr>
        <p:grpSpPr>
          <a:xfrm rot="876522">
            <a:off x="5063267" y="5244252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70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Овал 70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2" name="Группа 71"/>
          <p:cNvGrpSpPr/>
          <p:nvPr/>
        </p:nvGrpSpPr>
        <p:grpSpPr>
          <a:xfrm rot="876522">
            <a:off x="5035962" y="1866402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73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Овал 73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5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631" y="5478770"/>
            <a:ext cx="663395" cy="10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6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156657" y="5296566"/>
            <a:ext cx="7224449" cy="39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6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Личный кабинет ЮЛ на ЕПГУ становится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«</a:t>
            </a:r>
            <a:r>
              <a:rPr lang="ru-RU" sz="2200" dirty="0"/>
              <a:t>единым окном» взаимодействия с КНО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23819" y="1013843"/>
            <a:ext cx="5357303" cy="4121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  <a:spcAft>
                <a:spcPts val="800"/>
              </a:spcAft>
            </a:pPr>
            <a:r>
              <a:rPr lang="ru-RU" b="1" dirty="0">
                <a:solidFill>
                  <a:srgbClr val="EAB200"/>
                </a:solidFill>
              </a:rPr>
              <a:t>Электронные сервисы для ЮЛ</a:t>
            </a:r>
            <a:r>
              <a:rPr lang="ru-RU" b="1" dirty="0" smtClean="0">
                <a:solidFill>
                  <a:srgbClr val="EAB200"/>
                </a:solidFill>
              </a:rPr>
              <a:t>:</a:t>
            </a: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 err="1">
                <a:solidFill>
                  <a:schemeClr val="accent4">
                    <a:lumMod val="75000"/>
                  </a:schemeClr>
                </a:solidFill>
              </a:rPr>
              <a:t>Самообследование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 на основе анкетирования по видам деятельности</a:t>
            </a: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Электронное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декларирование 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на основе проверочных листов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по видам 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контроля (надзора)</a:t>
            </a: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Обжалование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 результатов проверки и действий проверяющих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органов</a:t>
            </a:r>
            <a:endParaRPr lang="ru-RU" sz="1200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Оплата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 и контроль оплаты административных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штрафов</a:t>
            </a:r>
            <a:endParaRPr lang="ru-RU" sz="1200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Предоставление через ЛК информации об исполнении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предписаний</a:t>
            </a:r>
            <a:endParaRPr lang="ru-RU" sz="1200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400"/>
              </a:lnSpc>
              <a:spcAft>
                <a:spcPts val="24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Оценка качества 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работы КНО (аналогично МКГУ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  <a:endParaRPr lang="ru-RU" sz="12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ts val="1400"/>
              </a:lnSpc>
              <a:spcAft>
                <a:spcPts val="800"/>
              </a:spcAft>
            </a:pPr>
            <a:r>
              <a:rPr lang="ru-RU" b="1" dirty="0">
                <a:solidFill>
                  <a:srgbClr val="EAB200"/>
                </a:solidFill>
              </a:rPr>
              <a:t>Получение информации:</a:t>
            </a: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об объектах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, принадлежащих данному ЮЛ, и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категориях риска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и классах опасности</a:t>
            </a:r>
            <a:endParaRPr lang="ru-RU" sz="14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 перечнях обязательных требований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, относящимся к объектам данного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ЮЛ</a:t>
            </a:r>
            <a:endParaRPr lang="ru-RU" sz="1200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 профилактических мероприятиях 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в отношении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объектов</a:t>
            </a:r>
            <a:endParaRPr lang="ru-RU" sz="1200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lnSpc>
                <a:spcPts val="1400"/>
              </a:lnSpc>
              <a:spcAft>
                <a:spcPts val="800"/>
              </a:spcAft>
              <a:buFont typeface="Calibri" pitchFamily="34" charset="0"/>
              <a:buChar char="−"/>
            </a:pP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о запланированных проверках</a:t>
            </a:r>
            <a:r>
              <a:rPr lang="ru-RU" sz="1200" dirty="0">
                <a:solidFill>
                  <a:schemeClr val="accent4">
                    <a:lumMod val="75000"/>
                  </a:schemeClr>
                </a:solidFill>
              </a:rPr>
              <a:t>, о результатах </a:t>
            </a:r>
            <a:r>
              <a:rPr lang="ru-RU" sz="1200" dirty="0" smtClean="0">
                <a:solidFill>
                  <a:schemeClr val="accent4">
                    <a:lumMod val="75000"/>
                  </a:schemeClr>
                </a:solidFill>
              </a:rPr>
              <a:t>проверок</a:t>
            </a:r>
            <a:endParaRPr lang="ru-RU" sz="1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09628" y="5334010"/>
            <a:ext cx="27215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chemeClr val="accent4"/>
                </a:solidFill>
              </a:rPr>
              <a:t>Личный кабинет ЮЛ/ИП на ЕПГУ:</a:t>
            </a:r>
          </a:p>
        </p:txBody>
      </p:sp>
      <p:sp>
        <p:nvSpPr>
          <p:cNvPr id="57" name="Равнобедренный треугольник 56"/>
          <p:cNvSpPr/>
          <p:nvPr/>
        </p:nvSpPr>
        <p:spPr>
          <a:xfrm>
            <a:off x="6911635" y="5187017"/>
            <a:ext cx="181310" cy="109549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1314450" y="1992416"/>
            <a:ext cx="3888000" cy="400110"/>
          </a:xfrm>
          <a:prstGeom prst="rect">
            <a:avLst/>
          </a:prstGeom>
          <a:solidFill>
            <a:schemeClr val="tx2"/>
          </a:solidFill>
        </p:spPr>
        <p:txBody>
          <a:bodyPr wrap="none" anchor="ctr">
            <a:spAutoFit/>
          </a:bodyPr>
          <a:lstStyle/>
          <a:p>
            <a:pPr algn="ctr"/>
            <a:r>
              <a:rPr lang="ru-RU" sz="2000" b="1" dirty="0">
                <a:solidFill>
                  <a:schemeClr val="accent4"/>
                </a:solidFill>
              </a:rPr>
              <a:t>ЛК Сотрудника КНО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3140845" y="1113244"/>
            <a:ext cx="18433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4"/>
                </a:solidFill>
              </a:rPr>
              <a:t>Сотрудник </a:t>
            </a:r>
            <a:r>
              <a:rPr lang="ru-RU" dirty="0" smtClean="0">
                <a:solidFill>
                  <a:schemeClr val="accent4"/>
                </a:solidFill>
              </a:rPr>
              <a:t>КНО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14450" y="3649418"/>
            <a:ext cx="3888000" cy="400110"/>
          </a:xfrm>
          <a:prstGeom prst="rect">
            <a:avLst/>
          </a:prstGeom>
          <a:solidFill>
            <a:schemeClr val="tx2"/>
          </a:solidFill>
        </p:spPr>
        <p:txBody>
          <a:bodyPr wrap="none" anchor="ctr">
            <a:spAutoFit/>
          </a:bodyPr>
          <a:lstStyle/>
          <a:p>
            <a:pPr algn="ctr"/>
            <a:r>
              <a:rPr lang="ru-RU" sz="2000" b="1" dirty="0">
                <a:solidFill>
                  <a:schemeClr val="accent4"/>
                </a:solidFill>
              </a:rPr>
              <a:t>Инфраструктура ЭП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1314450" y="5306420"/>
            <a:ext cx="3888000" cy="400110"/>
          </a:xfrm>
          <a:prstGeom prst="rect">
            <a:avLst/>
          </a:prstGeom>
          <a:solidFill>
            <a:schemeClr val="accent2"/>
          </a:solidFill>
        </p:spPr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chemeClr val="accent4"/>
                </a:solidFill>
              </a:rPr>
              <a:t>Личный кабинет </a:t>
            </a:r>
            <a:r>
              <a:rPr lang="ru-RU" sz="2000" b="1" dirty="0" smtClean="0">
                <a:solidFill>
                  <a:schemeClr val="accent4"/>
                </a:solidFill>
              </a:rPr>
              <a:t>ИП/ЮЛ на </a:t>
            </a:r>
            <a:r>
              <a:rPr lang="ru-RU" sz="2000" b="1" dirty="0">
                <a:solidFill>
                  <a:schemeClr val="accent4"/>
                </a:solidFill>
              </a:rPr>
              <a:t>ЕПГУ 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118334" y="3408775"/>
            <a:ext cx="965816" cy="830997"/>
          </a:xfrm>
          <a:prstGeom prst="rect">
            <a:avLst/>
          </a:prstGeom>
          <a:solidFill>
            <a:schemeClr val="tx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4"/>
                </a:solidFill>
              </a:rPr>
              <a:t>Реестры</a:t>
            </a:r>
            <a:r>
              <a:rPr lang="en-US" sz="1600" b="1" dirty="0">
                <a:solidFill>
                  <a:schemeClr val="accent4"/>
                </a:solidFill>
              </a:rPr>
              <a:t>, </a:t>
            </a:r>
            <a:r>
              <a:rPr lang="ru-RU" sz="1600" b="1" dirty="0">
                <a:solidFill>
                  <a:schemeClr val="accent4"/>
                </a:solidFill>
              </a:rPr>
              <a:t>ФГИС </a:t>
            </a:r>
            <a:r>
              <a:rPr lang="ru-RU" sz="1600" b="1" dirty="0" smtClean="0">
                <a:solidFill>
                  <a:schemeClr val="accent4"/>
                </a:solidFill>
              </a:rPr>
              <a:t>и ВИС</a:t>
            </a:r>
            <a:endParaRPr lang="ru-RU" sz="1600" b="1" dirty="0">
              <a:solidFill>
                <a:schemeClr val="accent4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3257460" y="6237399"/>
            <a:ext cx="905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schemeClr val="accent4"/>
                </a:solidFill>
              </a:rPr>
              <a:t>ЮЛ</a:t>
            </a:r>
            <a:r>
              <a:rPr lang="en-US" dirty="0">
                <a:solidFill>
                  <a:schemeClr val="accent4"/>
                </a:solidFill>
              </a:rPr>
              <a:t>/</a:t>
            </a:r>
            <a:r>
              <a:rPr lang="ru-RU" dirty="0">
                <a:solidFill>
                  <a:schemeClr val="accent4"/>
                </a:solidFill>
              </a:rPr>
              <a:t>ИП</a:t>
            </a:r>
            <a:endParaRPr lang="ru-RU" sz="1050" dirty="0">
              <a:solidFill>
                <a:schemeClr val="accent4"/>
              </a:solidFill>
            </a:endParaRPr>
          </a:p>
        </p:txBody>
      </p:sp>
      <p:grpSp>
        <p:nvGrpSpPr>
          <p:cNvPr id="64" name="Группа 63"/>
          <p:cNvGrpSpPr>
            <a:grpSpLocks noChangeAspect="1"/>
          </p:cNvGrpSpPr>
          <p:nvPr/>
        </p:nvGrpSpPr>
        <p:grpSpPr>
          <a:xfrm>
            <a:off x="2900343" y="946284"/>
            <a:ext cx="254540" cy="494772"/>
            <a:chOff x="2657127" y="2154567"/>
            <a:chExt cx="1065605" cy="2071320"/>
          </a:xfrm>
          <a:solidFill>
            <a:schemeClr val="accent1"/>
          </a:solidFill>
        </p:grpSpPr>
        <p:sp>
          <p:nvSpPr>
            <p:cNvPr id="65" name="Овал 64"/>
            <p:cNvSpPr/>
            <p:nvPr/>
          </p:nvSpPr>
          <p:spPr>
            <a:xfrm>
              <a:off x="2790151" y="2154567"/>
              <a:ext cx="797492" cy="797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66" name="Полилиния 65"/>
            <p:cNvSpPr/>
            <p:nvPr/>
          </p:nvSpPr>
          <p:spPr>
            <a:xfrm>
              <a:off x="2657127" y="3088806"/>
              <a:ext cx="1065605" cy="1137081"/>
            </a:xfrm>
            <a:custGeom>
              <a:avLst/>
              <a:gdLst/>
              <a:ahLst/>
              <a:cxnLst/>
              <a:rect l="l" t="t" r="r" b="b"/>
              <a:pathLst>
                <a:path w="1065605" h="1137081">
                  <a:moveTo>
                    <a:pt x="739182" y="426122"/>
                  </a:moveTo>
                  <a:cubicBezTo>
                    <a:pt x="735415" y="426122"/>
                    <a:pt x="732361" y="429176"/>
                    <a:pt x="732361" y="432943"/>
                  </a:cubicBezTo>
                  <a:lnTo>
                    <a:pt x="732361" y="460225"/>
                  </a:lnTo>
                  <a:cubicBezTo>
                    <a:pt x="732361" y="463992"/>
                    <a:pt x="735415" y="467046"/>
                    <a:pt x="739182" y="467046"/>
                  </a:cubicBezTo>
                  <a:lnTo>
                    <a:pt x="950930" y="467046"/>
                  </a:lnTo>
                  <a:cubicBezTo>
                    <a:pt x="954697" y="467046"/>
                    <a:pt x="957751" y="463992"/>
                    <a:pt x="957751" y="460225"/>
                  </a:cubicBezTo>
                  <a:lnTo>
                    <a:pt x="957751" y="432943"/>
                  </a:lnTo>
                  <a:cubicBezTo>
                    <a:pt x="957751" y="429176"/>
                    <a:pt x="954697" y="426122"/>
                    <a:pt x="950930" y="426122"/>
                  </a:cubicBezTo>
                  <a:close/>
                  <a:moveTo>
                    <a:pt x="296735" y="0"/>
                  </a:moveTo>
                  <a:lnTo>
                    <a:pt x="532867" y="1061355"/>
                  </a:lnTo>
                  <a:lnTo>
                    <a:pt x="768999" y="0"/>
                  </a:lnTo>
                  <a:cubicBezTo>
                    <a:pt x="916182" y="35197"/>
                    <a:pt x="1022442" y="95124"/>
                    <a:pt x="1036083" y="131466"/>
                  </a:cubicBezTo>
                  <a:cubicBezTo>
                    <a:pt x="1043227" y="147808"/>
                    <a:pt x="1048957" y="171688"/>
                    <a:pt x="1053218" y="201334"/>
                  </a:cubicBezTo>
                  <a:lnTo>
                    <a:pt x="1056222" y="225246"/>
                  </a:lnTo>
                  <a:cubicBezTo>
                    <a:pt x="1080163" y="426761"/>
                    <a:pt x="1055504" y="831939"/>
                    <a:pt x="1013757" y="1009017"/>
                  </a:cubicBezTo>
                  <a:cubicBezTo>
                    <a:pt x="934100" y="1065633"/>
                    <a:pt x="744133" y="1135070"/>
                    <a:pt x="531770" y="1137081"/>
                  </a:cubicBezTo>
                  <a:cubicBezTo>
                    <a:pt x="321726" y="1135092"/>
                    <a:pt x="133591" y="1067142"/>
                    <a:pt x="52453" y="1010840"/>
                  </a:cubicBezTo>
                  <a:cubicBezTo>
                    <a:pt x="1974" y="799248"/>
                    <a:pt x="-23867" y="253883"/>
                    <a:pt x="29652" y="131466"/>
                  </a:cubicBezTo>
                  <a:cubicBezTo>
                    <a:pt x="43292" y="95124"/>
                    <a:pt x="149553" y="35197"/>
                    <a:pt x="29673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67" name="Прямоугольник 19"/>
            <p:cNvSpPr/>
            <p:nvPr/>
          </p:nvSpPr>
          <p:spPr>
            <a:xfrm rot="2643288">
              <a:off x="2900563" y="3202013"/>
              <a:ext cx="565750" cy="573138"/>
            </a:xfrm>
            <a:custGeom>
              <a:avLst/>
              <a:gdLst>
                <a:gd name="connsiteX0" fmla="*/ 0 w 575468"/>
                <a:gd name="connsiteY0" fmla="*/ 0 h 575468"/>
                <a:gd name="connsiteX1" fmla="*/ 575468 w 575468"/>
                <a:gd name="connsiteY1" fmla="*/ 0 h 575468"/>
                <a:gd name="connsiteX2" fmla="*/ 575468 w 575468"/>
                <a:gd name="connsiteY2" fmla="*/ 575468 h 575468"/>
                <a:gd name="connsiteX3" fmla="*/ 0 w 575468"/>
                <a:gd name="connsiteY3" fmla="*/ 575468 h 575468"/>
                <a:gd name="connsiteX4" fmla="*/ 0 w 575468"/>
                <a:gd name="connsiteY4" fmla="*/ 0 h 575468"/>
                <a:gd name="connsiteX0" fmla="*/ 0 w 1061328"/>
                <a:gd name="connsiteY0" fmla="*/ 0 h 1099730"/>
                <a:gd name="connsiteX1" fmla="*/ 575468 w 1061328"/>
                <a:gd name="connsiteY1" fmla="*/ 0 h 1099730"/>
                <a:gd name="connsiteX2" fmla="*/ 1061328 w 1061328"/>
                <a:gd name="connsiteY2" fmla="*/ 1099730 h 1099730"/>
                <a:gd name="connsiteX3" fmla="*/ 0 w 1061328"/>
                <a:gd name="connsiteY3" fmla="*/ 575468 h 1099730"/>
                <a:gd name="connsiteX4" fmla="*/ 0 w 1061328"/>
                <a:gd name="connsiteY4" fmla="*/ 0 h 1099730"/>
                <a:gd name="connsiteX0" fmla="*/ 29191 w 1090519"/>
                <a:gd name="connsiteY0" fmla="*/ 0 h 1099730"/>
                <a:gd name="connsiteX1" fmla="*/ 604659 w 1090519"/>
                <a:gd name="connsiteY1" fmla="*/ 0 h 1099730"/>
                <a:gd name="connsiteX2" fmla="*/ 1090519 w 1090519"/>
                <a:gd name="connsiteY2" fmla="*/ 1099730 h 1099730"/>
                <a:gd name="connsiteX3" fmla="*/ 0 w 1090519"/>
                <a:gd name="connsiteY3" fmla="*/ 368487 h 1099730"/>
                <a:gd name="connsiteX4" fmla="*/ 29191 w 1090519"/>
                <a:gd name="connsiteY4" fmla="*/ 0 h 1099730"/>
                <a:gd name="connsiteX0" fmla="*/ 29191 w 1090519"/>
                <a:gd name="connsiteY0" fmla="*/ 25675 h 1125405"/>
                <a:gd name="connsiteX1" fmla="*/ 365978 w 1090519"/>
                <a:gd name="connsiteY1" fmla="*/ 0 h 1125405"/>
                <a:gd name="connsiteX2" fmla="*/ 1090519 w 1090519"/>
                <a:gd name="connsiteY2" fmla="*/ 1125405 h 1125405"/>
                <a:gd name="connsiteX3" fmla="*/ 0 w 1090519"/>
                <a:gd name="connsiteY3" fmla="*/ 394162 h 1125405"/>
                <a:gd name="connsiteX4" fmla="*/ 29191 w 1090519"/>
                <a:gd name="connsiteY4" fmla="*/ 25675 h 1125405"/>
                <a:gd name="connsiteX0" fmla="*/ 29191 w 1090519"/>
                <a:gd name="connsiteY0" fmla="*/ 19127 h 1118857"/>
                <a:gd name="connsiteX1" fmla="*/ 401631 w 1090519"/>
                <a:gd name="connsiteY1" fmla="*/ 0 h 1118857"/>
                <a:gd name="connsiteX2" fmla="*/ 1090519 w 1090519"/>
                <a:gd name="connsiteY2" fmla="*/ 1118857 h 1118857"/>
                <a:gd name="connsiteX3" fmla="*/ 0 w 1090519"/>
                <a:gd name="connsiteY3" fmla="*/ 387614 h 1118857"/>
                <a:gd name="connsiteX4" fmla="*/ 29191 w 1090519"/>
                <a:gd name="connsiteY4" fmla="*/ 19127 h 1118857"/>
                <a:gd name="connsiteX0" fmla="*/ 29191 w 1105268"/>
                <a:gd name="connsiteY0" fmla="*/ 19127 h 1128040"/>
                <a:gd name="connsiteX1" fmla="*/ 401631 w 1105268"/>
                <a:gd name="connsiteY1" fmla="*/ 0 h 1128040"/>
                <a:gd name="connsiteX2" fmla="*/ 1105268 w 1105268"/>
                <a:gd name="connsiteY2" fmla="*/ 1128040 h 1128040"/>
                <a:gd name="connsiteX3" fmla="*/ 0 w 1105268"/>
                <a:gd name="connsiteY3" fmla="*/ 387614 h 1128040"/>
                <a:gd name="connsiteX4" fmla="*/ 29191 w 1105268"/>
                <a:gd name="connsiteY4" fmla="*/ 19127 h 1128040"/>
                <a:gd name="connsiteX0" fmla="*/ 61520 w 1105268"/>
                <a:gd name="connsiteY0" fmla="*/ 46480 h 1128040"/>
                <a:gd name="connsiteX1" fmla="*/ 401631 w 1105268"/>
                <a:gd name="connsiteY1" fmla="*/ 0 h 1128040"/>
                <a:gd name="connsiteX2" fmla="*/ 1105268 w 1105268"/>
                <a:gd name="connsiteY2" fmla="*/ 1128040 h 1128040"/>
                <a:gd name="connsiteX3" fmla="*/ 0 w 1105268"/>
                <a:gd name="connsiteY3" fmla="*/ 387614 h 1128040"/>
                <a:gd name="connsiteX4" fmla="*/ 61520 w 1105268"/>
                <a:gd name="connsiteY4" fmla="*/ 46480 h 1128040"/>
                <a:gd name="connsiteX0" fmla="*/ 24983 w 1068731"/>
                <a:gd name="connsiteY0" fmla="*/ 46480 h 1128040"/>
                <a:gd name="connsiteX1" fmla="*/ 365094 w 1068731"/>
                <a:gd name="connsiteY1" fmla="*/ 0 h 1128040"/>
                <a:gd name="connsiteX2" fmla="*/ 1068731 w 1068731"/>
                <a:gd name="connsiteY2" fmla="*/ 1128040 h 1128040"/>
                <a:gd name="connsiteX3" fmla="*/ 0 w 1068731"/>
                <a:gd name="connsiteY3" fmla="*/ 340537 h 1128040"/>
                <a:gd name="connsiteX4" fmla="*/ 24983 w 1068731"/>
                <a:gd name="connsiteY4" fmla="*/ 46480 h 1128040"/>
                <a:gd name="connsiteX0" fmla="*/ 24983 w 1068731"/>
                <a:gd name="connsiteY0" fmla="*/ 0 h 1081560"/>
                <a:gd name="connsiteX1" fmla="*/ 298666 w 1068731"/>
                <a:gd name="connsiteY1" fmla="*/ 6065 h 1081560"/>
                <a:gd name="connsiteX2" fmla="*/ 1068731 w 1068731"/>
                <a:gd name="connsiteY2" fmla="*/ 1081560 h 1081560"/>
                <a:gd name="connsiteX3" fmla="*/ 0 w 1068731"/>
                <a:gd name="connsiteY3" fmla="*/ 294057 h 1081560"/>
                <a:gd name="connsiteX4" fmla="*/ 24983 w 1068731"/>
                <a:gd name="connsiteY4" fmla="*/ 0 h 1081560"/>
                <a:gd name="connsiteX0" fmla="*/ 24983 w 1013061"/>
                <a:gd name="connsiteY0" fmla="*/ 0 h 1024021"/>
                <a:gd name="connsiteX1" fmla="*/ 298666 w 1013061"/>
                <a:gd name="connsiteY1" fmla="*/ 6065 h 1024021"/>
                <a:gd name="connsiteX2" fmla="*/ 1013061 w 1013061"/>
                <a:gd name="connsiteY2" fmla="*/ 1024021 h 1024021"/>
                <a:gd name="connsiteX3" fmla="*/ 0 w 1013061"/>
                <a:gd name="connsiteY3" fmla="*/ 294057 h 1024021"/>
                <a:gd name="connsiteX4" fmla="*/ 24983 w 1013061"/>
                <a:gd name="connsiteY4" fmla="*/ 0 h 1024021"/>
                <a:gd name="connsiteX0" fmla="*/ 24983 w 1013061"/>
                <a:gd name="connsiteY0" fmla="*/ 2628 h 1026649"/>
                <a:gd name="connsiteX1" fmla="*/ 313710 w 1013061"/>
                <a:gd name="connsiteY1" fmla="*/ 0 h 1026649"/>
                <a:gd name="connsiteX2" fmla="*/ 1013061 w 1013061"/>
                <a:gd name="connsiteY2" fmla="*/ 1026649 h 1026649"/>
                <a:gd name="connsiteX3" fmla="*/ 0 w 1013061"/>
                <a:gd name="connsiteY3" fmla="*/ 296685 h 1026649"/>
                <a:gd name="connsiteX4" fmla="*/ 24983 w 1013061"/>
                <a:gd name="connsiteY4" fmla="*/ 2628 h 1026649"/>
                <a:gd name="connsiteX0" fmla="*/ 24983 w 995480"/>
                <a:gd name="connsiteY0" fmla="*/ 2628 h 1008479"/>
                <a:gd name="connsiteX1" fmla="*/ 313710 w 995480"/>
                <a:gd name="connsiteY1" fmla="*/ 0 h 1008479"/>
                <a:gd name="connsiteX2" fmla="*/ 995480 w 995480"/>
                <a:gd name="connsiteY2" fmla="*/ 1008479 h 1008479"/>
                <a:gd name="connsiteX3" fmla="*/ 0 w 995480"/>
                <a:gd name="connsiteY3" fmla="*/ 296685 h 1008479"/>
                <a:gd name="connsiteX4" fmla="*/ 24983 w 995480"/>
                <a:gd name="connsiteY4" fmla="*/ 2628 h 100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5480" h="1008479">
                  <a:moveTo>
                    <a:pt x="24983" y="2628"/>
                  </a:moveTo>
                  <a:lnTo>
                    <a:pt x="313710" y="0"/>
                  </a:lnTo>
                  <a:lnTo>
                    <a:pt x="995480" y="1008479"/>
                  </a:lnTo>
                  <a:lnTo>
                    <a:pt x="0" y="296685"/>
                  </a:lnTo>
                  <a:lnTo>
                    <a:pt x="24983" y="262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8" name="Группа 67"/>
          <p:cNvGrpSpPr>
            <a:grpSpLocks noChangeAspect="1"/>
          </p:cNvGrpSpPr>
          <p:nvPr/>
        </p:nvGrpSpPr>
        <p:grpSpPr>
          <a:xfrm>
            <a:off x="2916470" y="6032995"/>
            <a:ext cx="254540" cy="494772"/>
            <a:chOff x="2657127" y="2154567"/>
            <a:chExt cx="1065605" cy="2071320"/>
          </a:xfrm>
          <a:solidFill>
            <a:schemeClr val="accent4"/>
          </a:solidFill>
        </p:grpSpPr>
        <p:sp>
          <p:nvSpPr>
            <p:cNvPr id="69" name="Овал 68"/>
            <p:cNvSpPr/>
            <p:nvPr/>
          </p:nvSpPr>
          <p:spPr>
            <a:xfrm>
              <a:off x="2790151" y="2154567"/>
              <a:ext cx="797492" cy="797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70" name="Полилиния 69"/>
            <p:cNvSpPr/>
            <p:nvPr/>
          </p:nvSpPr>
          <p:spPr>
            <a:xfrm>
              <a:off x="2657127" y="3088806"/>
              <a:ext cx="1065605" cy="1137081"/>
            </a:xfrm>
            <a:custGeom>
              <a:avLst/>
              <a:gdLst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739182 w 1065605"/>
                <a:gd name="connsiteY3" fmla="*/ 467046 h 1137081"/>
                <a:gd name="connsiteX4" fmla="*/ 950930 w 1065605"/>
                <a:gd name="connsiteY4" fmla="*/ 467046 h 1137081"/>
                <a:gd name="connsiteX5" fmla="*/ 957751 w 1065605"/>
                <a:gd name="connsiteY5" fmla="*/ 460225 h 1137081"/>
                <a:gd name="connsiteX6" fmla="*/ 957751 w 1065605"/>
                <a:gd name="connsiteY6" fmla="*/ 432943 h 1137081"/>
                <a:gd name="connsiteX7" fmla="*/ 950930 w 1065605"/>
                <a:gd name="connsiteY7" fmla="*/ 426122 h 1137081"/>
                <a:gd name="connsiteX8" fmla="*/ 739182 w 1065605"/>
                <a:gd name="connsiteY8" fmla="*/ 426122 h 1137081"/>
                <a:gd name="connsiteX9" fmla="*/ 296735 w 1065605"/>
                <a:gd name="connsiteY9" fmla="*/ 0 h 1137081"/>
                <a:gd name="connsiteX10" fmla="*/ 768999 w 1065605"/>
                <a:gd name="connsiteY10" fmla="*/ 0 h 1137081"/>
                <a:gd name="connsiteX11" fmla="*/ 1036083 w 1065605"/>
                <a:gd name="connsiteY11" fmla="*/ 131466 h 1137081"/>
                <a:gd name="connsiteX12" fmla="*/ 1053218 w 1065605"/>
                <a:gd name="connsiteY12" fmla="*/ 201334 h 1137081"/>
                <a:gd name="connsiteX13" fmla="*/ 1056222 w 1065605"/>
                <a:gd name="connsiteY13" fmla="*/ 225246 h 1137081"/>
                <a:gd name="connsiteX14" fmla="*/ 1013757 w 1065605"/>
                <a:gd name="connsiteY14" fmla="*/ 1009017 h 1137081"/>
                <a:gd name="connsiteX15" fmla="*/ 531770 w 1065605"/>
                <a:gd name="connsiteY15" fmla="*/ 1137081 h 1137081"/>
                <a:gd name="connsiteX16" fmla="*/ 52453 w 1065605"/>
                <a:gd name="connsiteY16" fmla="*/ 1010840 h 1137081"/>
                <a:gd name="connsiteX17" fmla="*/ 29652 w 1065605"/>
                <a:gd name="connsiteY17" fmla="*/ 131466 h 1137081"/>
                <a:gd name="connsiteX18" fmla="*/ 296735 w 1065605"/>
                <a:gd name="connsiteY18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739182 w 1065605"/>
                <a:gd name="connsiteY3" fmla="*/ 467046 h 1137081"/>
                <a:gd name="connsiteX4" fmla="*/ 950930 w 1065605"/>
                <a:gd name="connsiteY4" fmla="*/ 467046 h 1137081"/>
                <a:gd name="connsiteX5" fmla="*/ 957751 w 1065605"/>
                <a:gd name="connsiteY5" fmla="*/ 432943 h 1137081"/>
                <a:gd name="connsiteX6" fmla="*/ 950930 w 1065605"/>
                <a:gd name="connsiteY6" fmla="*/ 426122 h 1137081"/>
                <a:gd name="connsiteX7" fmla="*/ 739182 w 1065605"/>
                <a:gd name="connsiteY7" fmla="*/ 426122 h 1137081"/>
                <a:gd name="connsiteX8" fmla="*/ 296735 w 1065605"/>
                <a:gd name="connsiteY8" fmla="*/ 0 h 1137081"/>
                <a:gd name="connsiteX9" fmla="*/ 768999 w 1065605"/>
                <a:gd name="connsiteY9" fmla="*/ 0 h 1137081"/>
                <a:gd name="connsiteX10" fmla="*/ 1036083 w 1065605"/>
                <a:gd name="connsiteY10" fmla="*/ 131466 h 1137081"/>
                <a:gd name="connsiteX11" fmla="*/ 1053218 w 1065605"/>
                <a:gd name="connsiteY11" fmla="*/ 201334 h 1137081"/>
                <a:gd name="connsiteX12" fmla="*/ 1056222 w 1065605"/>
                <a:gd name="connsiteY12" fmla="*/ 225246 h 1137081"/>
                <a:gd name="connsiteX13" fmla="*/ 1013757 w 1065605"/>
                <a:gd name="connsiteY13" fmla="*/ 1009017 h 1137081"/>
                <a:gd name="connsiteX14" fmla="*/ 531770 w 1065605"/>
                <a:gd name="connsiteY14" fmla="*/ 1137081 h 1137081"/>
                <a:gd name="connsiteX15" fmla="*/ 52453 w 1065605"/>
                <a:gd name="connsiteY15" fmla="*/ 1010840 h 1137081"/>
                <a:gd name="connsiteX16" fmla="*/ 29652 w 1065605"/>
                <a:gd name="connsiteY16" fmla="*/ 131466 h 1137081"/>
                <a:gd name="connsiteX17" fmla="*/ 296735 w 1065605"/>
                <a:gd name="connsiteY17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2361 w 1065605"/>
                <a:gd name="connsiteY2" fmla="*/ 460225 h 1137081"/>
                <a:gd name="connsiteX3" fmla="*/ 950930 w 1065605"/>
                <a:gd name="connsiteY3" fmla="*/ 467046 h 1137081"/>
                <a:gd name="connsiteX4" fmla="*/ 957751 w 1065605"/>
                <a:gd name="connsiteY4" fmla="*/ 432943 h 1137081"/>
                <a:gd name="connsiteX5" fmla="*/ 950930 w 1065605"/>
                <a:gd name="connsiteY5" fmla="*/ 426122 h 1137081"/>
                <a:gd name="connsiteX6" fmla="*/ 739182 w 1065605"/>
                <a:gd name="connsiteY6" fmla="*/ 426122 h 1137081"/>
                <a:gd name="connsiteX7" fmla="*/ 296735 w 1065605"/>
                <a:gd name="connsiteY7" fmla="*/ 0 h 1137081"/>
                <a:gd name="connsiteX8" fmla="*/ 768999 w 1065605"/>
                <a:gd name="connsiteY8" fmla="*/ 0 h 1137081"/>
                <a:gd name="connsiteX9" fmla="*/ 1036083 w 1065605"/>
                <a:gd name="connsiteY9" fmla="*/ 131466 h 1137081"/>
                <a:gd name="connsiteX10" fmla="*/ 1053218 w 1065605"/>
                <a:gd name="connsiteY10" fmla="*/ 201334 h 1137081"/>
                <a:gd name="connsiteX11" fmla="*/ 1056222 w 1065605"/>
                <a:gd name="connsiteY11" fmla="*/ 225246 h 1137081"/>
                <a:gd name="connsiteX12" fmla="*/ 1013757 w 1065605"/>
                <a:gd name="connsiteY12" fmla="*/ 1009017 h 1137081"/>
                <a:gd name="connsiteX13" fmla="*/ 531770 w 1065605"/>
                <a:gd name="connsiteY13" fmla="*/ 1137081 h 1137081"/>
                <a:gd name="connsiteX14" fmla="*/ 52453 w 1065605"/>
                <a:gd name="connsiteY14" fmla="*/ 1010840 h 1137081"/>
                <a:gd name="connsiteX15" fmla="*/ 29652 w 1065605"/>
                <a:gd name="connsiteY15" fmla="*/ 131466 h 1137081"/>
                <a:gd name="connsiteX16" fmla="*/ 296735 w 1065605"/>
                <a:gd name="connsiteY16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0930 w 1065605"/>
                <a:gd name="connsiteY2" fmla="*/ 467046 h 1137081"/>
                <a:gd name="connsiteX3" fmla="*/ 957751 w 1065605"/>
                <a:gd name="connsiteY3" fmla="*/ 432943 h 1137081"/>
                <a:gd name="connsiteX4" fmla="*/ 950930 w 1065605"/>
                <a:gd name="connsiteY4" fmla="*/ 426122 h 1137081"/>
                <a:gd name="connsiteX5" fmla="*/ 739182 w 1065605"/>
                <a:gd name="connsiteY5" fmla="*/ 426122 h 1137081"/>
                <a:gd name="connsiteX6" fmla="*/ 296735 w 1065605"/>
                <a:gd name="connsiteY6" fmla="*/ 0 h 1137081"/>
                <a:gd name="connsiteX7" fmla="*/ 768999 w 1065605"/>
                <a:gd name="connsiteY7" fmla="*/ 0 h 1137081"/>
                <a:gd name="connsiteX8" fmla="*/ 1036083 w 1065605"/>
                <a:gd name="connsiteY8" fmla="*/ 131466 h 1137081"/>
                <a:gd name="connsiteX9" fmla="*/ 1053218 w 1065605"/>
                <a:gd name="connsiteY9" fmla="*/ 201334 h 1137081"/>
                <a:gd name="connsiteX10" fmla="*/ 1056222 w 1065605"/>
                <a:gd name="connsiteY10" fmla="*/ 225246 h 1137081"/>
                <a:gd name="connsiteX11" fmla="*/ 1013757 w 1065605"/>
                <a:gd name="connsiteY11" fmla="*/ 1009017 h 1137081"/>
                <a:gd name="connsiteX12" fmla="*/ 531770 w 1065605"/>
                <a:gd name="connsiteY12" fmla="*/ 1137081 h 1137081"/>
                <a:gd name="connsiteX13" fmla="*/ 52453 w 1065605"/>
                <a:gd name="connsiteY13" fmla="*/ 1010840 h 1137081"/>
                <a:gd name="connsiteX14" fmla="*/ 29652 w 1065605"/>
                <a:gd name="connsiteY14" fmla="*/ 131466 h 1137081"/>
                <a:gd name="connsiteX15" fmla="*/ 296735 w 1065605"/>
                <a:gd name="connsiteY15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7751 w 1065605"/>
                <a:gd name="connsiteY2" fmla="*/ 432943 h 1137081"/>
                <a:gd name="connsiteX3" fmla="*/ 950930 w 1065605"/>
                <a:gd name="connsiteY3" fmla="*/ 426122 h 1137081"/>
                <a:gd name="connsiteX4" fmla="*/ 739182 w 1065605"/>
                <a:gd name="connsiteY4" fmla="*/ 426122 h 1137081"/>
                <a:gd name="connsiteX5" fmla="*/ 296735 w 1065605"/>
                <a:gd name="connsiteY5" fmla="*/ 0 h 1137081"/>
                <a:gd name="connsiteX6" fmla="*/ 768999 w 1065605"/>
                <a:gd name="connsiteY6" fmla="*/ 0 h 1137081"/>
                <a:gd name="connsiteX7" fmla="*/ 1036083 w 1065605"/>
                <a:gd name="connsiteY7" fmla="*/ 131466 h 1137081"/>
                <a:gd name="connsiteX8" fmla="*/ 1053218 w 1065605"/>
                <a:gd name="connsiteY8" fmla="*/ 201334 h 1137081"/>
                <a:gd name="connsiteX9" fmla="*/ 1056222 w 1065605"/>
                <a:gd name="connsiteY9" fmla="*/ 225246 h 1137081"/>
                <a:gd name="connsiteX10" fmla="*/ 1013757 w 1065605"/>
                <a:gd name="connsiteY10" fmla="*/ 1009017 h 1137081"/>
                <a:gd name="connsiteX11" fmla="*/ 531770 w 1065605"/>
                <a:gd name="connsiteY11" fmla="*/ 1137081 h 1137081"/>
                <a:gd name="connsiteX12" fmla="*/ 52453 w 1065605"/>
                <a:gd name="connsiteY12" fmla="*/ 1010840 h 1137081"/>
                <a:gd name="connsiteX13" fmla="*/ 29652 w 1065605"/>
                <a:gd name="connsiteY13" fmla="*/ 131466 h 1137081"/>
                <a:gd name="connsiteX14" fmla="*/ 296735 w 1065605"/>
                <a:gd name="connsiteY14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957751 w 1065605"/>
                <a:gd name="connsiteY2" fmla="*/ 432943 h 1137081"/>
                <a:gd name="connsiteX3" fmla="*/ 739182 w 1065605"/>
                <a:gd name="connsiteY3" fmla="*/ 426122 h 1137081"/>
                <a:gd name="connsiteX4" fmla="*/ 296735 w 1065605"/>
                <a:gd name="connsiteY4" fmla="*/ 0 h 1137081"/>
                <a:gd name="connsiteX5" fmla="*/ 768999 w 1065605"/>
                <a:gd name="connsiteY5" fmla="*/ 0 h 1137081"/>
                <a:gd name="connsiteX6" fmla="*/ 1036083 w 1065605"/>
                <a:gd name="connsiteY6" fmla="*/ 131466 h 1137081"/>
                <a:gd name="connsiteX7" fmla="*/ 1053218 w 1065605"/>
                <a:gd name="connsiteY7" fmla="*/ 201334 h 1137081"/>
                <a:gd name="connsiteX8" fmla="*/ 1056222 w 1065605"/>
                <a:gd name="connsiteY8" fmla="*/ 225246 h 1137081"/>
                <a:gd name="connsiteX9" fmla="*/ 1013757 w 1065605"/>
                <a:gd name="connsiteY9" fmla="*/ 1009017 h 1137081"/>
                <a:gd name="connsiteX10" fmla="*/ 531770 w 1065605"/>
                <a:gd name="connsiteY10" fmla="*/ 1137081 h 1137081"/>
                <a:gd name="connsiteX11" fmla="*/ 52453 w 1065605"/>
                <a:gd name="connsiteY11" fmla="*/ 1010840 h 1137081"/>
                <a:gd name="connsiteX12" fmla="*/ 29652 w 1065605"/>
                <a:gd name="connsiteY12" fmla="*/ 131466 h 1137081"/>
                <a:gd name="connsiteX13" fmla="*/ 296735 w 1065605"/>
                <a:gd name="connsiteY13" fmla="*/ 0 h 1137081"/>
                <a:gd name="connsiteX0" fmla="*/ 739182 w 1065605"/>
                <a:gd name="connsiteY0" fmla="*/ 426122 h 1137081"/>
                <a:gd name="connsiteX1" fmla="*/ 732361 w 1065605"/>
                <a:gd name="connsiteY1" fmla="*/ 432943 h 1137081"/>
                <a:gd name="connsiteX2" fmla="*/ 739182 w 1065605"/>
                <a:gd name="connsiteY2" fmla="*/ 426122 h 1137081"/>
                <a:gd name="connsiteX3" fmla="*/ 296735 w 1065605"/>
                <a:gd name="connsiteY3" fmla="*/ 0 h 1137081"/>
                <a:gd name="connsiteX4" fmla="*/ 768999 w 1065605"/>
                <a:gd name="connsiteY4" fmla="*/ 0 h 1137081"/>
                <a:gd name="connsiteX5" fmla="*/ 1036083 w 1065605"/>
                <a:gd name="connsiteY5" fmla="*/ 131466 h 1137081"/>
                <a:gd name="connsiteX6" fmla="*/ 1053218 w 1065605"/>
                <a:gd name="connsiteY6" fmla="*/ 201334 h 1137081"/>
                <a:gd name="connsiteX7" fmla="*/ 1056222 w 1065605"/>
                <a:gd name="connsiteY7" fmla="*/ 225246 h 1137081"/>
                <a:gd name="connsiteX8" fmla="*/ 1013757 w 1065605"/>
                <a:gd name="connsiteY8" fmla="*/ 1009017 h 1137081"/>
                <a:gd name="connsiteX9" fmla="*/ 531770 w 1065605"/>
                <a:gd name="connsiteY9" fmla="*/ 1137081 h 1137081"/>
                <a:gd name="connsiteX10" fmla="*/ 52453 w 1065605"/>
                <a:gd name="connsiteY10" fmla="*/ 1010840 h 1137081"/>
                <a:gd name="connsiteX11" fmla="*/ 29652 w 1065605"/>
                <a:gd name="connsiteY11" fmla="*/ 131466 h 1137081"/>
                <a:gd name="connsiteX12" fmla="*/ 296735 w 1065605"/>
                <a:gd name="connsiteY12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  <a:gd name="connsiteX0" fmla="*/ 296735 w 1065605"/>
                <a:gd name="connsiteY0" fmla="*/ 0 h 1137081"/>
                <a:gd name="connsiteX1" fmla="*/ 768999 w 1065605"/>
                <a:gd name="connsiteY1" fmla="*/ 0 h 1137081"/>
                <a:gd name="connsiteX2" fmla="*/ 1036083 w 1065605"/>
                <a:gd name="connsiteY2" fmla="*/ 131466 h 1137081"/>
                <a:gd name="connsiteX3" fmla="*/ 1053218 w 1065605"/>
                <a:gd name="connsiteY3" fmla="*/ 201334 h 1137081"/>
                <a:gd name="connsiteX4" fmla="*/ 1056222 w 1065605"/>
                <a:gd name="connsiteY4" fmla="*/ 225246 h 1137081"/>
                <a:gd name="connsiteX5" fmla="*/ 1013757 w 1065605"/>
                <a:gd name="connsiteY5" fmla="*/ 1009017 h 1137081"/>
                <a:gd name="connsiteX6" fmla="*/ 531770 w 1065605"/>
                <a:gd name="connsiteY6" fmla="*/ 1137081 h 1137081"/>
                <a:gd name="connsiteX7" fmla="*/ 52453 w 1065605"/>
                <a:gd name="connsiteY7" fmla="*/ 1010840 h 1137081"/>
                <a:gd name="connsiteX8" fmla="*/ 29652 w 1065605"/>
                <a:gd name="connsiteY8" fmla="*/ 131466 h 1137081"/>
                <a:gd name="connsiteX9" fmla="*/ 296735 w 1065605"/>
                <a:gd name="connsiteY9" fmla="*/ 0 h 11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05" h="1137081">
                  <a:moveTo>
                    <a:pt x="296735" y="0"/>
                  </a:moveTo>
                  <a:cubicBezTo>
                    <a:pt x="464459" y="162274"/>
                    <a:pt x="670820" y="108181"/>
                    <a:pt x="768999" y="0"/>
                  </a:cubicBezTo>
                  <a:cubicBezTo>
                    <a:pt x="916182" y="35197"/>
                    <a:pt x="1022442" y="95124"/>
                    <a:pt x="1036083" y="131466"/>
                  </a:cubicBezTo>
                  <a:cubicBezTo>
                    <a:pt x="1043227" y="147808"/>
                    <a:pt x="1048957" y="171688"/>
                    <a:pt x="1053218" y="201334"/>
                  </a:cubicBezTo>
                  <a:lnTo>
                    <a:pt x="1056222" y="225246"/>
                  </a:lnTo>
                  <a:cubicBezTo>
                    <a:pt x="1080163" y="426761"/>
                    <a:pt x="1055504" y="831939"/>
                    <a:pt x="1013757" y="1009017"/>
                  </a:cubicBezTo>
                  <a:cubicBezTo>
                    <a:pt x="934100" y="1065633"/>
                    <a:pt x="744133" y="1135070"/>
                    <a:pt x="531770" y="1137081"/>
                  </a:cubicBezTo>
                  <a:cubicBezTo>
                    <a:pt x="321726" y="1135092"/>
                    <a:pt x="133591" y="1067142"/>
                    <a:pt x="52453" y="1010840"/>
                  </a:cubicBezTo>
                  <a:cubicBezTo>
                    <a:pt x="1974" y="799248"/>
                    <a:pt x="-23867" y="253883"/>
                    <a:pt x="29652" y="131466"/>
                  </a:cubicBezTo>
                  <a:cubicBezTo>
                    <a:pt x="43292" y="95124"/>
                    <a:pt x="149553" y="35197"/>
                    <a:pt x="29673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cxnSp>
        <p:nvCxnSpPr>
          <p:cNvPr id="71" name="Прямая со стрелкой 70"/>
          <p:cNvCxnSpPr/>
          <p:nvPr/>
        </p:nvCxnSpPr>
        <p:spPr>
          <a:xfrm>
            <a:off x="3287588" y="2469557"/>
            <a:ext cx="0" cy="1080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280069" y="1487708"/>
            <a:ext cx="0" cy="432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3301004" y="5794988"/>
            <a:ext cx="0" cy="432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H="1">
            <a:off x="1094908" y="3851257"/>
            <a:ext cx="46800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3301004" y="4135479"/>
            <a:ext cx="0" cy="1080000"/>
          </a:xfrm>
          <a:prstGeom prst="straightConnector1">
            <a:avLst/>
          </a:prstGeom>
          <a:ln w="28575">
            <a:solidFill>
              <a:schemeClr val="accent4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8" name="Группа 87"/>
          <p:cNvGrpSpPr/>
          <p:nvPr/>
        </p:nvGrpSpPr>
        <p:grpSpPr>
          <a:xfrm flipH="1">
            <a:off x="5156659" y="3413974"/>
            <a:ext cx="920587" cy="786053"/>
            <a:chOff x="442455" y="3326615"/>
            <a:chExt cx="920587" cy="786053"/>
          </a:xfrm>
        </p:grpSpPr>
        <p:grpSp>
          <p:nvGrpSpPr>
            <p:cNvPr id="89" name="Группа 88"/>
            <p:cNvGrpSpPr>
              <a:grpSpLocks noChangeAspect="1"/>
            </p:cNvGrpSpPr>
            <p:nvPr/>
          </p:nvGrpSpPr>
          <p:grpSpPr>
            <a:xfrm>
              <a:off x="442455" y="3336441"/>
              <a:ext cx="493405" cy="482167"/>
              <a:chOff x="-1067435" y="2044334"/>
              <a:chExt cx="1242483" cy="1214181"/>
            </a:xfrm>
          </p:grpSpPr>
          <p:sp>
            <p:nvSpPr>
              <p:cNvPr id="99" name="Прямоугольник 98"/>
              <p:cNvSpPr/>
              <p:nvPr/>
            </p:nvSpPr>
            <p:spPr>
              <a:xfrm>
                <a:off x="-1008620" y="2044334"/>
                <a:ext cx="612068" cy="98606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0" name="Прямоугольник 99"/>
              <p:cNvSpPr/>
              <p:nvPr/>
            </p:nvSpPr>
            <p:spPr>
              <a:xfrm>
                <a:off x="-954614" y="2169029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Прямоугольник 100"/>
              <p:cNvSpPr/>
              <p:nvPr/>
            </p:nvSpPr>
            <p:spPr>
              <a:xfrm>
                <a:off x="-954614" y="2266406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Прямоугольник 101"/>
              <p:cNvSpPr/>
              <p:nvPr/>
            </p:nvSpPr>
            <p:spPr>
              <a:xfrm>
                <a:off x="-954614" y="2363783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3" name="Прямоугольник 102"/>
              <p:cNvSpPr/>
              <p:nvPr/>
            </p:nvSpPr>
            <p:spPr>
              <a:xfrm>
                <a:off x="-954614" y="2461160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4" name="Прямоугольник 103"/>
              <p:cNvSpPr/>
              <p:nvPr/>
            </p:nvSpPr>
            <p:spPr>
              <a:xfrm>
                <a:off x="-550188" y="3158491"/>
                <a:ext cx="725236" cy="4572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6" name="Прямоугольник 145"/>
              <p:cNvSpPr/>
              <p:nvPr/>
            </p:nvSpPr>
            <p:spPr>
              <a:xfrm>
                <a:off x="-822730" y="3104180"/>
                <a:ext cx="252028" cy="15433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7" name="Прямоугольник 146"/>
              <p:cNvSpPr/>
              <p:nvPr/>
            </p:nvSpPr>
            <p:spPr>
              <a:xfrm>
                <a:off x="-1067435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90" name="Группа 89"/>
            <p:cNvGrpSpPr>
              <a:grpSpLocks noChangeAspect="1"/>
            </p:cNvGrpSpPr>
            <p:nvPr/>
          </p:nvGrpSpPr>
          <p:grpSpPr>
            <a:xfrm>
              <a:off x="882100" y="3326615"/>
              <a:ext cx="480942" cy="786053"/>
              <a:chOff x="-1067435" y="2044334"/>
              <a:chExt cx="742891" cy="1214181"/>
            </a:xfrm>
          </p:grpSpPr>
          <p:sp>
            <p:nvSpPr>
              <p:cNvPr id="91" name="Прямоугольник 90"/>
              <p:cNvSpPr/>
              <p:nvPr/>
            </p:nvSpPr>
            <p:spPr>
              <a:xfrm>
                <a:off x="-1008620" y="2044334"/>
                <a:ext cx="612068" cy="98606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2" name="Прямоугольник 91"/>
              <p:cNvSpPr/>
              <p:nvPr/>
            </p:nvSpPr>
            <p:spPr>
              <a:xfrm>
                <a:off x="-954614" y="2169029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3" name="Прямоугольник 92"/>
              <p:cNvSpPr/>
              <p:nvPr/>
            </p:nvSpPr>
            <p:spPr>
              <a:xfrm>
                <a:off x="-954614" y="2266406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4" name="Прямоугольник 93"/>
              <p:cNvSpPr/>
              <p:nvPr/>
            </p:nvSpPr>
            <p:spPr>
              <a:xfrm>
                <a:off x="-954614" y="2363783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5" name="Прямоугольник 94"/>
              <p:cNvSpPr/>
              <p:nvPr/>
            </p:nvSpPr>
            <p:spPr>
              <a:xfrm>
                <a:off x="-954614" y="2461160"/>
                <a:ext cx="504056" cy="546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6" name="Прямоугольник 95"/>
              <p:cNvSpPr/>
              <p:nvPr/>
            </p:nvSpPr>
            <p:spPr>
              <a:xfrm>
                <a:off x="-550186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7" name="Прямоугольник 96"/>
              <p:cNvSpPr/>
              <p:nvPr/>
            </p:nvSpPr>
            <p:spPr>
              <a:xfrm>
                <a:off x="-822730" y="3104180"/>
                <a:ext cx="252028" cy="154335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8" name="Прямоугольник 97"/>
              <p:cNvSpPr/>
              <p:nvPr/>
            </p:nvSpPr>
            <p:spPr>
              <a:xfrm>
                <a:off x="-1067435" y="3158490"/>
                <a:ext cx="225642" cy="4571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106" name="Группа 105"/>
          <p:cNvGrpSpPr>
            <a:grpSpLocks noChangeAspect="1"/>
          </p:cNvGrpSpPr>
          <p:nvPr/>
        </p:nvGrpSpPr>
        <p:grpSpPr>
          <a:xfrm>
            <a:off x="5189590" y="5212896"/>
            <a:ext cx="888948" cy="672532"/>
            <a:chOff x="8219132" y="5104387"/>
            <a:chExt cx="1396742" cy="1056703"/>
          </a:xfrm>
        </p:grpSpPr>
        <p:sp>
          <p:nvSpPr>
            <p:cNvPr id="108" name="Прямоугольник 107"/>
            <p:cNvSpPr/>
            <p:nvPr/>
          </p:nvSpPr>
          <p:spPr>
            <a:xfrm>
              <a:off x="8219132" y="5104387"/>
              <a:ext cx="1396742" cy="836043"/>
            </a:xfrm>
            <a:prstGeom prst="rect">
              <a:avLst/>
            </a:prstGeom>
            <a:solidFill>
              <a:schemeClr val="bg1"/>
            </a:solidFill>
            <a:ln w="28575" cap="flat" cmpd="sng" algn="ctr">
              <a:solidFill>
                <a:srgbClr val="FFFFFF">
                  <a:lumMod val="50000"/>
                </a:srgbClr>
              </a:solidFill>
              <a:prstDash val="solid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9" name="Прямоугольник 108"/>
            <p:cNvSpPr/>
            <p:nvPr/>
          </p:nvSpPr>
          <p:spPr>
            <a:xfrm>
              <a:off x="8651089" y="5947888"/>
              <a:ext cx="504735" cy="153357"/>
            </a:xfrm>
            <a:prstGeom prst="rect">
              <a:avLst/>
            </a:prstGeom>
            <a:solidFill>
              <a:srgbClr val="FFFFFF">
                <a:lumMod val="50000"/>
              </a:srgbClr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0" name="Прямоугольник с двумя скругленными соседними углами 109"/>
            <p:cNvSpPr/>
            <p:nvPr/>
          </p:nvSpPr>
          <p:spPr>
            <a:xfrm>
              <a:off x="8520624" y="6116446"/>
              <a:ext cx="793764" cy="4464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FFFF">
                <a:lumMod val="50000"/>
              </a:srgbClr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1" name="Группа 110"/>
          <p:cNvGrpSpPr/>
          <p:nvPr/>
        </p:nvGrpSpPr>
        <p:grpSpPr>
          <a:xfrm>
            <a:off x="5200343" y="1856205"/>
            <a:ext cx="888948" cy="672532"/>
            <a:chOff x="416562" y="4387144"/>
            <a:chExt cx="888948" cy="672532"/>
          </a:xfrm>
        </p:grpSpPr>
        <p:grpSp>
          <p:nvGrpSpPr>
            <p:cNvPr id="112" name="Группа 111"/>
            <p:cNvGrpSpPr>
              <a:grpSpLocks noChangeAspect="1"/>
            </p:cNvGrpSpPr>
            <p:nvPr/>
          </p:nvGrpSpPr>
          <p:grpSpPr>
            <a:xfrm>
              <a:off x="416562" y="4387144"/>
              <a:ext cx="888948" cy="672532"/>
              <a:chOff x="8219132" y="5104387"/>
              <a:chExt cx="1396742" cy="1056703"/>
            </a:xfrm>
          </p:grpSpPr>
          <p:sp>
            <p:nvSpPr>
              <p:cNvPr id="114" name="Прямоугольник 113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solidFill>
                <a:schemeClr val="bg1"/>
              </a:solidFill>
              <a:ln w="28575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5" name="Прямоугольник 114"/>
              <p:cNvSpPr/>
              <p:nvPr/>
            </p:nvSpPr>
            <p:spPr>
              <a:xfrm>
                <a:off x="8651089" y="5947888"/>
                <a:ext cx="504735" cy="153357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6" name="Прямоугольник с двумя скругленными соседними углами 115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13" name="Полилиния 112"/>
            <p:cNvSpPr/>
            <p:nvPr/>
          </p:nvSpPr>
          <p:spPr>
            <a:xfrm rot="20271015">
              <a:off x="1015762" y="4605961"/>
              <a:ext cx="174229" cy="234896"/>
            </a:xfrm>
            <a:custGeom>
              <a:avLst/>
              <a:gdLst>
                <a:gd name="connsiteX0" fmla="*/ 339969 w 1180123"/>
                <a:gd name="connsiteY0" fmla="*/ 1555262 h 1582616"/>
                <a:gd name="connsiteX1" fmla="*/ 1012092 w 1180123"/>
                <a:gd name="connsiteY1" fmla="*/ 1582616 h 1582616"/>
                <a:gd name="connsiteX2" fmla="*/ 1164492 w 1180123"/>
                <a:gd name="connsiteY2" fmla="*/ 1144954 h 1582616"/>
                <a:gd name="connsiteX3" fmla="*/ 1180123 w 1180123"/>
                <a:gd name="connsiteY3" fmla="*/ 676031 h 1582616"/>
                <a:gd name="connsiteX4" fmla="*/ 1035538 w 1180123"/>
                <a:gd name="connsiteY4" fmla="*/ 535354 h 1582616"/>
                <a:gd name="connsiteX5" fmla="*/ 965200 w 1180123"/>
                <a:gd name="connsiteY5" fmla="*/ 531446 h 1582616"/>
                <a:gd name="connsiteX6" fmla="*/ 953477 w 1180123"/>
                <a:gd name="connsiteY6" fmla="*/ 769816 h 1582616"/>
                <a:gd name="connsiteX7" fmla="*/ 957384 w 1180123"/>
                <a:gd name="connsiteY7" fmla="*/ 453293 h 1582616"/>
                <a:gd name="connsiteX8" fmla="*/ 738554 w 1180123"/>
                <a:gd name="connsiteY8" fmla="*/ 457200 h 1582616"/>
                <a:gd name="connsiteX9" fmla="*/ 734646 w 1180123"/>
                <a:gd name="connsiteY9" fmla="*/ 699477 h 1582616"/>
                <a:gd name="connsiteX10" fmla="*/ 726830 w 1180123"/>
                <a:gd name="connsiteY10" fmla="*/ 379046 h 1582616"/>
                <a:gd name="connsiteX11" fmla="*/ 523630 w 1180123"/>
                <a:gd name="connsiteY11" fmla="*/ 371231 h 1582616"/>
                <a:gd name="connsiteX12" fmla="*/ 519723 w 1180123"/>
                <a:gd name="connsiteY12" fmla="*/ 699477 h 1582616"/>
                <a:gd name="connsiteX13" fmla="*/ 531446 w 1180123"/>
                <a:gd name="connsiteY13" fmla="*/ 0 h 1582616"/>
                <a:gd name="connsiteX14" fmla="*/ 300892 w 1180123"/>
                <a:gd name="connsiteY14" fmla="*/ 3908 h 1582616"/>
                <a:gd name="connsiteX15" fmla="*/ 293077 w 1180123"/>
                <a:gd name="connsiteY15" fmla="*/ 988646 h 1582616"/>
                <a:gd name="connsiteX16" fmla="*/ 296984 w 1180123"/>
                <a:gd name="connsiteY16" fmla="*/ 953477 h 1582616"/>
                <a:gd name="connsiteX17" fmla="*/ 285261 w 1180123"/>
                <a:gd name="connsiteY17" fmla="*/ 750277 h 1582616"/>
                <a:gd name="connsiteX18" fmla="*/ 203200 w 1180123"/>
                <a:gd name="connsiteY18" fmla="*/ 742462 h 1582616"/>
                <a:gd name="connsiteX19" fmla="*/ 203200 w 1180123"/>
                <a:gd name="connsiteY19" fmla="*/ 668216 h 1582616"/>
                <a:gd name="connsiteX20" fmla="*/ 0 w 1180123"/>
                <a:gd name="connsiteY20" fmla="*/ 656493 h 1582616"/>
                <a:gd name="connsiteX21" fmla="*/ 7815 w 1180123"/>
                <a:gd name="connsiteY21" fmla="*/ 824523 h 1582616"/>
                <a:gd name="connsiteX22" fmla="*/ 359507 w 1180123"/>
                <a:gd name="connsiteY22" fmla="*/ 1359877 h 1582616"/>
                <a:gd name="connsiteX23" fmla="*/ 339969 w 1180123"/>
                <a:gd name="connsiteY23" fmla="*/ 1555262 h 1582616"/>
                <a:gd name="connsiteX0" fmla="*/ 339969 w 1180123"/>
                <a:gd name="connsiteY0" fmla="*/ 1555262 h 1582616"/>
                <a:gd name="connsiteX1" fmla="*/ 1012092 w 1180123"/>
                <a:gd name="connsiteY1" fmla="*/ 1582616 h 1582616"/>
                <a:gd name="connsiteX2" fmla="*/ 1164492 w 1180123"/>
                <a:gd name="connsiteY2" fmla="*/ 1144954 h 1582616"/>
                <a:gd name="connsiteX3" fmla="*/ 1180123 w 1180123"/>
                <a:gd name="connsiteY3" fmla="*/ 676031 h 1582616"/>
                <a:gd name="connsiteX4" fmla="*/ 1035538 w 1180123"/>
                <a:gd name="connsiteY4" fmla="*/ 535354 h 1582616"/>
                <a:gd name="connsiteX5" fmla="*/ 965200 w 1180123"/>
                <a:gd name="connsiteY5" fmla="*/ 531446 h 1582616"/>
                <a:gd name="connsiteX6" fmla="*/ 953477 w 1180123"/>
                <a:gd name="connsiteY6" fmla="*/ 769816 h 1582616"/>
                <a:gd name="connsiteX7" fmla="*/ 957384 w 1180123"/>
                <a:gd name="connsiteY7" fmla="*/ 453293 h 1582616"/>
                <a:gd name="connsiteX8" fmla="*/ 738554 w 1180123"/>
                <a:gd name="connsiteY8" fmla="*/ 457200 h 1582616"/>
                <a:gd name="connsiteX9" fmla="*/ 734646 w 1180123"/>
                <a:gd name="connsiteY9" fmla="*/ 699477 h 1582616"/>
                <a:gd name="connsiteX10" fmla="*/ 726830 w 1180123"/>
                <a:gd name="connsiteY10" fmla="*/ 379046 h 1582616"/>
                <a:gd name="connsiteX11" fmla="*/ 523630 w 1180123"/>
                <a:gd name="connsiteY11" fmla="*/ 371231 h 1582616"/>
                <a:gd name="connsiteX12" fmla="*/ 519723 w 1180123"/>
                <a:gd name="connsiteY12" fmla="*/ 699477 h 1582616"/>
                <a:gd name="connsiteX13" fmla="*/ 531446 w 1180123"/>
                <a:gd name="connsiteY13" fmla="*/ 0 h 1582616"/>
                <a:gd name="connsiteX14" fmla="*/ 300892 w 1180123"/>
                <a:gd name="connsiteY14" fmla="*/ 3908 h 1582616"/>
                <a:gd name="connsiteX15" fmla="*/ 293077 w 1180123"/>
                <a:gd name="connsiteY15" fmla="*/ 988646 h 1582616"/>
                <a:gd name="connsiteX16" fmla="*/ 296984 w 1180123"/>
                <a:gd name="connsiteY16" fmla="*/ 953477 h 1582616"/>
                <a:gd name="connsiteX17" fmla="*/ 285261 w 1180123"/>
                <a:gd name="connsiteY17" fmla="*/ 750277 h 1582616"/>
                <a:gd name="connsiteX18" fmla="*/ 203200 w 1180123"/>
                <a:gd name="connsiteY18" fmla="*/ 668216 h 1582616"/>
                <a:gd name="connsiteX19" fmla="*/ 0 w 1180123"/>
                <a:gd name="connsiteY19" fmla="*/ 656493 h 1582616"/>
                <a:gd name="connsiteX20" fmla="*/ 7815 w 1180123"/>
                <a:gd name="connsiteY20" fmla="*/ 824523 h 1582616"/>
                <a:gd name="connsiteX21" fmla="*/ 359507 w 1180123"/>
                <a:gd name="connsiteY21" fmla="*/ 1359877 h 1582616"/>
                <a:gd name="connsiteX22" fmla="*/ 339969 w 1180123"/>
                <a:gd name="connsiteY22" fmla="*/ 1555262 h 1582616"/>
                <a:gd name="connsiteX0" fmla="*/ 339969 w 1176216"/>
                <a:gd name="connsiteY0" fmla="*/ 1555262 h 1582616"/>
                <a:gd name="connsiteX1" fmla="*/ 1012092 w 1176216"/>
                <a:gd name="connsiteY1" fmla="*/ 1582616 h 1582616"/>
                <a:gd name="connsiteX2" fmla="*/ 1164492 w 1176216"/>
                <a:gd name="connsiteY2" fmla="*/ 1144954 h 1582616"/>
                <a:gd name="connsiteX3" fmla="*/ 1176216 w 1176216"/>
                <a:gd name="connsiteY3" fmla="*/ 656493 h 1582616"/>
                <a:gd name="connsiteX4" fmla="*/ 1035538 w 1176216"/>
                <a:gd name="connsiteY4" fmla="*/ 535354 h 1582616"/>
                <a:gd name="connsiteX5" fmla="*/ 965200 w 1176216"/>
                <a:gd name="connsiteY5" fmla="*/ 531446 h 1582616"/>
                <a:gd name="connsiteX6" fmla="*/ 953477 w 1176216"/>
                <a:gd name="connsiteY6" fmla="*/ 769816 h 1582616"/>
                <a:gd name="connsiteX7" fmla="*/ 957384 w 1176216"/>
                <a:gd name="connsiteY7" fmla="*/ 453293 h 1582616"/>
                <a:gd name="connsiteX8" fmla="*/ 738554 w 1176216"/>
                <a:gd name="connsiteY8" fmla="*/ 457200 h 1582616"/>
                <a:gd name="connsiteX9" fmla="*/ 734646 w 1176216"/>
                <a:gd name="connsiteY9" fmla="*/ 699477 h 1582616"/>
                <a:gd name="connsiteX10" fmla="*/ 726830 w 1176216"/>
                <a:gd name="connsiteY10" fmla="*/ 379046 h 1582616"/>
                <a:gd name="connsiteX11" fmla="*/ 523630 w 1176216"/>
                <a:gd name="connsiteY11" fmla="*/ 371231 h 1582616"/>
                <a:gd name="connsiteX12" fmla="*/ 519723 w 1176216"/>
                <a:gd name="connsiteY12" fmla="*/ 699477 h 1582616"/>
                <a:gd name="connsiteX13" fmla="*/ 531446 w 1176216"/>
                <a:gd name="connsiteY13" fmla="*/ 0 h 1582616"/>
                <a:gd name="connsiteX14" fmla="*/ 300892 w 1176216"/>
                <a:gd name="connsiteY14" fmla="*/ 3908 h 1582616"/>
                <a:gd name="connsiteX15" fmla="*/ 293077 w 1176216"/>
                <a:gd name="connsiteY15" fmla="*/ 988646 h 1582616"/>
                <a:gd name="connsiteX16" fmla="*/ 296984 w 1176216"/>
                <a:gd name="connsiteY16" fmla="*/ 953477 h 1582616"/>
                <a:gd name="connsiteX17" fmla="*/ 285261 w 1176216"/>
                <a:gd name="connsiteY17" fmla="*/ 750277 h 1582616"/>
                <a:gd name="connsiteX18" fmla="*/ 203200 w 1176216"/>
                <a:gd name="connsiteY18" fmla="*/ 668216 h 1582616"/>
                <a:gd name="connsiteX19" fmla="*/ 0 w 1176216"/>
                <a:gd name="connsiteY19" fmla="*/ 656493 h 1582616"/>
                <a:gd name="connsiteX20" fmla="*/ 7815 w 1176216"/>
                <a:gd name="connsiteY20" fmla="*/ 824523 h 1582616"/>
                <a:gd name="connsiteX21" fmla="*/ 359507 w 1176216"/>
                <a:gd name="connsiteY21" fmla="*/ 1359877 h 1582616"/>
                <a:gd name="connsiteX22" fmla="*/ 339969 w 1176216"/>
                <a:gd name="connsiteY22" fmla="*/ 1555262 h 1582616"/>
                <a:gd name="connsiteX0" fmla="*/ 1035538 w 1267656"/>
                <a:gd name="connsiteY0" fmla="*/ 535354 h 1582616"/>
                <a:gd name="connsiteX1" fmla="*/ 965200 w 1267656"/>
                <a:gd name="connsiteY1" fmla="*/ 531446 h 1582616"/>
                <a:gd name="connsiteX2" fmla="*/ 953477 w 1267656"/>
                <a:gd name="connsiteY2" fmla="*/ 769816 h 1582616"/>
                <a:gd name="connsiteX3" fmla="*/ 957384 w 1267656"/>
                <a:gd name="connsiteY3" fmla="*/ 453293 h 1582616"/>
                <a:gd name="connsiteX4" fmla="*/ 738554 w 1267656"/>
                <a:gd name="connsiteY4" fmla="*/ 457200 h 1582616"/>
                <a:gd name="connsiteX5" fmla="*/ 734646 w 1267656"/>
                <a:gd name="connsiteY5" fmla="*/ 699477 h 1582616"/>
                <a:gd name="connsiteX6" fmla="*/ 726830 w 1267656"/>
                <a:gd name="connsiteY6" fmla="*/ 379046 h 1582616"/>
                <a:gd name="connsiteX7" fmla="*/ 523630 w 1267656"/>
                <a:gd name="connsiteY7" fmla="*/ 371231 h 1582616"/>
                <a:gd name="connsiteX8" fmla="*/ 519723 w 1267656"/>
                <a:gd name="connsiteY8" fmla="*/ 699477 h 1582616"/>
                <a:gd name="connsiteX9" fmla="*/ 531446 w 1267656"/>
                <a:gd name="connsiteY9" fmla="*/ 0 h 1582616"/>
                <a:gd name="connsiteX10" fmla="*/ 300892 w 1267656"/>
                <a:gd name="connsiteY10" fmla="*/ 3908 h 1582616"/>
                <a:gd name="connsiteX11" fmla="*/ 293077 w 1267656"/>
                <a:gd name="connsiteY11" fmla="*/ 988646 h 1582616"/>
                <a:gd name="connsiteX12" fmla="*/ 296984 w 1267656"/>
                <a:gd name="connsiteY12" fmla="*/ 953477 h 1582616"/>
                <a:gd name="connsiteX13" fmla="*/ 285261 w 1267656"/>
                <a:gd name="connsiteY13" fmla="*/ 750277 h 1582616"/>
                <a:gd name="connsiteX14" fmla="*/ 203200 w 1267656"/>
                <a:gd name="connsiteY14" fmla="*/ 668216 h 1582616"/>
                <a:gd name="connsiteX15" fmla="*/ 0 w 1267656"/>
                <a:gd name="connsiteY15" fmla="*/ 656493 h 1582616"/>
                <a:gd name="connsiteX16" fmla="*/ 7815 w 1267656"/>
                <a:gd name="connsiteY16" fmla="*/ 824523 h 1582616"/>
                <a:gd name="connsiteX17" fmla="*/ 359507 w 1267656"/>
                <a:gd name="connsiteY17" fmla="*/ 1359877 h 1582616"/>
                <a:gd name="connsiteX18" fmla="*/ 339969 w 1267656"/>
                <a:gd name="connsiteY18" fmla="*/ 1555262 h 1582616"/>
                <a:gd name="connsiteX19" fmla="*/ 1012092 w 1267656"/>
                <a:gd name="connsiteY19" fmla="*/ 1582616 h 1582616"/>
                <a:gd name="connsiteX20" fmla="*/ 1164492 w 1267656"/>
                <a:gd name="connsiteY20" fmla="*/ 1144954 h 1582616"/>
                <a:gd name="connsiteX21" fmla="*/ 1267656 w 1267656"/>
                <a:gd name="connsiteY21" fmla="*/ 747933 h 1582616"/>
                <a:gd name="connsiteX0" fmla="*/ 1035538 w 1173871"/>
                <a:gd name="connsiteY0" fmla="*/ 535354 h 1582616"/>
                <a:gd name="connsiteX1" fmla="*/ 965200 w 1173871"/>
                <a:gd name="connsiteY1" fmla="*/ 531446 h 1582616"/>
                <a:gd name="connsiteX2" fmla="*/ 953477 w 1173871"/>
                <a:gd name="connsiteY2" fmla="*/ 769816 h 1582616"/>
                <a:gd name="connsiteX3" fmla="*/ 957384 w 1173871"/>
                <a:gd name="connsiteY3" fmla="*/ 453293 h 1582616"/>
                <a:gd name="connsiteX4" fmla="*/ 738554 w 1173871"/>
                <a:gd name="connsiteY4" fmla="*/ 457200 h 1582616"/>
                <a:gd name="connsiteX5" fmla="*/ 734646 w 1173871"/>
                <a:gd name="connsiteY5" fmla="*/ 699477 h 1582616"/>
                <a:gd name="connsiteX6" fmla="*/ 726830 w 1173871"/>
                <a:gd name="connsiteY6" fmla="*/ 379046 h 1582616"/>
                <a:gd name="connsiteX7" fmla="*/ 523630 w 1173871"/>
                <a:gd name="connsiteY7" fmla="*/ 371231 h 1582616"/>
                <a:gd name="connsiteX8" fmla="*/ 519723 w 1173871"/>
                <a:gd name="connsiteY8" fmla="*/ 699477 h 1582616"/>
                <a:gd name="connsiteX9" fmla="*/ 531446 w 1173871"/>
                <a:gd name="connsiteY9" fmla="*/ 0 h 1582616"/>
                <a:gd name="connsiteX10" fmla="*/ 300892 w 1173871"/>
                <a:gd name="connsiteY10" fmla="*/ 3908 h 1582616"/>
                <a:gd name="connsiteX11" fmla="*/ 293077 w 1173871"/>
                <a:gd name="connsiteY11" fmla="*/ 988646 h 1582616"/>
                <a:gd name="connsiteX12" fmla="*/ 296984 w 1173871"/>
                <a:gd name="connsiteY12" fmla="*/ 953477 h 1582616"/>
                <a:gd name="connsiteX13" fmla="*/ 285261 w 1173871"/>
                <a:gd name="connsiteY13" fmla="*/ 750277 h 1582616"/>
                <a:gd name="connsiteX14" fmla="*/ 203200 w 1173871"/>
                <a:gd name="connsiteY14" fmla="*/ 668216 h 1582616"/>
                <a:gd name="connsiteX15" fmla="*/ 0 w 1173871"/>
                <a:gd name="connsiteY15" fmla="*/ 656493 h 1582616"/>
                <a:gd name="connsiteX16" fmla="*/ 7815 w 1173871"/>
                <a:gd name="connsiteY16" fmla="*/ 824523 h 1582616"/>
                <a:gd name="connsiteX17" fmla="*/ 359507 w 1173871"/>
                <a:gd name="connsiteY17" fmla="*/ 1359877 h 1582616"/>
                <a:gd name="connsiteX18" fmla="*/ 339969 w 1173871"/>
                <a:gd name="connsiteY18" fmla="*/ 1555262 h 1582616"/>
                <a:gd name="connsiteX19" fmla="*/ 1012092 w 1173871"/>
                <a:gd name="connsiteY19" fmla="*/ 1582616 h 1582616"/>
                <a:gd name="connsiteX20" fmla="*/ 1164492 w 1173871"/>
                <a:gd name="connsiteY20" fmla="*/ 1144954 h 1582616"/>
                <a:gd name="connsiteX21" fmla="*/ 1173871 w 1173871"/>
                <a:gd name="connsiteY21" fmla="*/ 658056 h 158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73871" h="1582616">
                  <a:moveTo>
                    <a:pt x="1035538" y="535354"/>
                  </a:moveTo>
                  <a:lnTo>
                    <a:pt x="965200" y="531446"/>
                  </a:lnTo>
                  <a:lnTo>
                    <a:pt x="953477" y="769816"/>
                  </a:lnTo>
                  <a:cubicBezTo>
                    <a:pt x="954779" y="664308"/>
                    <a:pt x="956082" y="558801"/>
                    <a:pt x="957384" y="453293"/>
                  </a:cubicBezTo>
                  <a:lnTo>
                    <a:pt x="738554" y="457200"/>
                  </a:lnTo>
                  <a:cubicBezTo>
                    <a:pt x="737251" y="537959"/>
                    <a:pt x="735949" y="618718"/>
                    <a:pt x="734646" y="699477"/>
                  </a:cubicBezTo>
                  <a:lnTo>
                    <a:pt x="726830" y="379046"/>
                  </a:lnTo>
                  <a:lnTo>
                    <a:pt x="523630" y="371231"/>
                  </a:lnTo>
                  <a:cubicBezTo>
                    <a:pt x="522328" y="480646"/>
                    <a:pt x="521025" y="590062"/>
                    <a:pt x="519723" y="699477"/>
                  </a:cubicBezTo>
                  <a:lnTo>
                    <a:pt x="531446" y="0"/>
                  </a:lnTo>
                  <a:lnTo>
                    <a:pt x="300892" y="3908"/>
                  </a:lnTo>
                  <a:lnTo>
                    <a:pt x="293077" y="988646"/>
                  </a:lnTo>
                  <a:lnTo>
                    <a:pt x="296984" y="953477"/>
                  </a:lnTo>
                  <a:lnTo>
                    <a:pt x="285261" y="750277"/>
                  </a:lnTo>
                  <a:lnTo>
                    <a:pt x="203200" y="668216"/>
                  </a:lnTo>
                  <a:lnTo>
                    <a:pt x="0" y="656493"/>
                  </a:lnTo>
                  <a:lnTo>
                    <a:pt x="7815" y="824523"/>
                  </a:lnTo>
                  <a:lnTo>
                    <a:pt x="359507" y="1359877"/>
                  </a:lnTo>
                  <a:lnTo>
                    <a:pt x="339969" y="1555262"/>
                  </a:lnTo>
                  <a:lnTo>
                    <a:pt x="1012092" y="1582616"/>
                  </a:lnTo>
                  <a:lnTo>
                    <a:pt x="1164492" y="1144954"/>
                  </a:lnTo>
                  <a:cubicBezTo>
                    <a:pt x="1168400" y="982134"/>
                    <a:pt x="1173871" y="658056"/>
                    <a:pt x="1173871" y="658056"/>
                  </a:cubicBezTo>
                </a:path>
              </a:pathLst>
            </a:custGeom>
            <a:solidFill>
              <a:schemeClr val="accent4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117" name="Группа 116"/>
          <p:cNvGrpSpPr/>
          <p:nvPr/>
        </p:nvGrpSpPr>
        <p:grpSpPr>
          <a:xfrm rot="876522">
            <a:off x="5063267" y="5244252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118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Овал 118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0" name="Группа 119"/>
          <p:cNvGrpSpPr/>
          <p:nvPr/>
        </p:nvGrpSpPr>
        <p:grpSpPr>
          <a:xfrm rot="876522">
            <a:off x="5035962" y="1866402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121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2" name="Овал 121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23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631" y="5478770"/>
            <a:ext cx="663395" cy="10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77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7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Результаты мониторинга </a:t>
            </a:r>
            <a:r>
              <a:rPr lang="ru-RU" sz="2200" dirty="0" err="1"/>
              <a:t>Минкомсвязи</a:t>
            </a:r>
            <a:r>
              <a:rPr lang="ru-RU" sz="2200" dirty="0"/>
              <a:t> России </a:t>
            </a:r>
            <a:br>
              <a:rPr lang="ru-RU" sz="2200" dirty="0"/>
            </a:br>
            <a:r>
              <a:rPr lang="ru-RU" sz="2200" dirty="0" smtClean="0">
                <a:solidFill>
                  <a:schemeClr val="accent1">
                    <a:lumMod val="90000"/>
                  </a:schemeClr>
                </a:solidFill>
              </a:rPr>
              <a:t>октябрь </a:t>
            </a:r>
            <a:r>
              <a:rPr lang="ru-RU" sz="2200" dirty="0">
                <a:solidFill>
                  <a:schemeClr val="accent1">
                    <a:lumMod val="90000"/>
                  </a:schemeClr>
                </a:solidFill>
              </a:rPr>
              <a:t>2016 </a:t>
            </a:r>
          </a:p>
        </p:txBody>
      </p:sp>
      <p:sp>
        <p:nvSpPr>
          <p:cNvPr id="105" name="Прямоугольник 104"/>
          <p:cNvSpPr/>
          <p:nvPr/>
        </p:nvSpPr>
        <p:spPr>
          <a:xfrm>
            <a:off x="1368247" y="1229093"/>
            <a:ext cx="3817939" cy="89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200" b="1" dirty="0" smtClean="0">
                <a:solidFill>
                  <a:schemeClr val="accent4"/>
                </a:solidFill>
              </a:rPr>
              <a:t>ФЕДЕРАЛЬНЫЕ</a:t>
            </a:r>
            <a:r>
              <a:rPr lang="ru-RU" b="1" dirty="0" smtClean="0">
                <a:solidFill>
                  <a:schemeClr val="accent4"/>
                </a:solidFill>
              </a:rPr>
              <a:t> органы </a:t>
            </a:r>
            <a:r>
              <a:rPr lang="ru-RU" b="1" dirty="0">
                <a:solidFill>
                  <a:schemeClr val="accent4"/>
                </a:solidFill>
              </a:rPr>
              <a:t>власти, обладающие полномочиями контроля </a:t>
            </a:r>
            <a:r>
              <a:rPr lang="ru-RU" b="1" dirty="0" smtClean="0">
                <a:solidFill>
                  <a:schemeClr val="accent4"/>
                </a:solidFill>
              </a:rPr>
              <a:t>и надзора </a:t>
            </a:r>
            <a:endParaRPr lang="ru-RU" b="1" dirty="0">
              <a:solidFill>
                <a:schemeClr val="accent4"/>
              </a:solidFill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6808616" y="1229093"/>
            <a:ext cx="3951634" cy="89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200" b="1" dirty="0" smtClean="0">
                <a:solidFill>
                  <a:schemeClr val="accent4"/>
                </a:solidFill>
              </a:rPr>
              <a:t>РЕГИОНАЛЬНЫЕ</a:t>
            </a:r>
            <a:r>
              <a:rPr lang="ru-RU" b="1" dirty="0" smtClean="0">
                <a:solidFill>
                  <a:schemeClr val="accent4"/>
                </a:solidFill>
              </a:rPr>
              <a:t> </a:t>
            </a:r>
            <a:r>
              <a:rPr lang="ru-RU" b="1" dirty="0">
                <a:solidFill>
                  <a:schemeClr val="accent4"/>
                </a:solidFill>
              </a:rPr>
              <a:t>органы власти, обладающие полномочиями контроля и надзора</a:t>
            </a:r>
          </a:p>
        </p:txBody>
      </p:sp>
      <p:sp>
        <p:nvSpPr>
          <p:cNvPr id="4" name="Арка 3"/>
          <p:cNvSpPr/>
          <p:nvPr/>
        </p:nvSpPr>
        <p:spPr>
          <a:xfrm rot="16200000">
            <a:off x="2422981" y="2345822"/>
            <a:ext cx="2145392" cy="2145392"/>
          </a:xfrm>
          <a:prstGeom prst="blockArc">
            <a:avLst>
              <a:gd name="adj1" fmla="val 10800000"/>
              <a:gd name="adj2" fmla="val 21593835"/>
              <a:gd name="adj3" fmla="val 19926"/>
            </a:avLst>
          </a:prstGeom>
          <a:solidFill>
            <a:srgbClr val="F869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7" name="Арка 106"/>
          <p:cNvSpPr/>
          <p:nvPr/>
        </p:nvSpPr>
        <p:spPr>
          <a:xfrm rot="5400000" flipH="1">
            <a:off x="2422981" y="2345822"/>
            <a:ext cx="2145392" cy="2145392"/>
          </a:xfrm>
          <a:prstGeom prst="blockArc">
            <a:avLst>
              <a:gd name="adj1" fmla="val 10800000"/>
              <a:gd name="adj2" fmla="val 19528"/>
              <a:gd name="adj3" fmla="val 1959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3843" y="3040298"/>
            <a:ext cx="107753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F8696B"/>
                </a:solidFill>
              </a:rPr>
              <a:t>50%</a:t>
            </a:r>
            <a:endParaRPr lang="ru-RU" sz="4000" dirty="0">
              <a:solidFill>
                <a:srgbClr val="F8696B"/>
              </a:solidFill>
            </a:endParaRPr>
          </a:p>
        </p:txBody>
      </p:sp>
      <p:sp>
        <p:nvSpPr>
          <p:cNvPr id="109" name="Арка 108"/>
          <p:cNvSpPr/>
          <p:nvPr/>
        </p:nvSpPr>
        <p:spPr>
          <a:xfrm rot="5400000" flipH="1">
            <a:off x="7881072" y="2374045"/>
            <a:ext cx="2145392" cy="2145392"/>
          </a:xfrm>
          <a:prstGeom prst="blockArc">
            <a:avLst>
              <a:gd name="adj1" fmla="val 10800000"/>
              <a:gd name="adj2" fmla="val 19528"/>
              <a:gd name="adj3" fmla="val 1959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1" name="Арка 110"/>
          <p:cNvSpPr/>
          <p:nvPr/>
        </p:nvSpPr>
        <p:spPr>
          <a:xfrm rot="16200000">
            <a:off x="7881072" y="2374045"/>
            <a:ext cx="2145392" cy="2145392"/>
          </a:xfrm>
          <a:prstGeom prst="blockArc">
            <a:avLst>
              <a:gd name="adj1" fmla="val 7598680"/>
              <a:gd name="adj2" fmla="val 21593835"/>
              <a:gd name="adj3" fmla="val 19926"/>
            </a:avLst>
          </a:prstGeom>
          <a:solidFill>
            <a:srgbClr val="F869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6823517" y="3040298"/>
            <a:ext cx="107753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F8696B"/>
                </a:solidFill>
              </a:rPr>
              <a:t>65%</a:t>
            </a:r>
            <a:endParaRPr lang="ru-RU" sz="4000" dirty="0">
              <a:solidFill>
                <a:srgbClr val="F8696B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2020934" y="5435603"/>
            <a:ext cx="9719510" cy="115108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3000" b="1" dirty="0" smtClean="0">
                <a:solidFill>
                  <a:srgbClr val="F8696B"/>
                </a:solidFill>
              </a:rPr>
              <a:t>НЕ ИСПОЛЬЗУЮТ </a:t>
            </a:r>
          </a:p>
          <a:p>
            <a:pPr>
              <a:lnSpc>
                <a:spcPct val="80000"/>
              </a:lnSpc>
            </a:pPr>
            <a:r>
              <a:rPr lang="ru-RU" sz="2800" b="1" dirty="0" smtClean="0">
                <a:solidFill>
                  <a:srgbClr val="F8696B"/>
                </a:solidFill>
              </a:rPr>
              <a:t>для </a:t>
            </a:r>
            <a:r>
              <a:rPr lang="ru-RU" sz="2800" b="1" dirty="0">
                <a:solidFill>
                  <a:srgbClr val="F8696B"/>
                </a:solidFill>
              </a:rPr>
              <a:t>автоматизации профильной деятельности специализированных информационных </a:t>
            </a:r>
            <a:r>
              <a:rPr lang="ru-RU" sz="2800" b="1" dirty="0" smtClean="0">
                <a:solidFill>
                  <a:srgbClr val="F8696B"/>
                </a:solidFill>
              </a:rPr>
              <a:t>систем</a:t>
            </a:r>
            <a:endParaRPr lang="ru-RU" sz="2800" b="1" dirty="0">
              <a:solidFill>
                <a:srgbClr val="F8696B"/>
              </a:solidFill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1348317" y="2643536"/>
            <a:ext cx="136648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F8696B"/>
                </a:solidFill>
              </a:rPr>
              <a:t>о</a:t>
            </a:r>
            <a:r>
              <a:rPr lang="ru-RU" b="1" dirty="0" smtClean="0">
                <a:solidFill>
                  <a:srgbClr val="F8696B"/>
                </a:solidFill>
              </a:rPr>
              <a:t>тсутствие ВИС</a:t>
            </a:r>
            <a:endParaRPr lang="ru-RU" b="1" dirty="0">
              <a:solidFill>
                <a:srgbClr val="F8696B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6837090" y="2643536"/>
            <a:ext cx="136648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F8696B"/>
                </a:solidFill>
              </a:rPr>
              <a:t>о</a:t>
            </a:r>
            <a:r>
              <a:rPr lang="ru-RU" b="1" dirty="0" smtClean="0">
                <a:solidFill>
                  <a:srgbClr val="F8696B"/>
                </a:solidFill>
              </a:rPr>
              <a:t>тсутствие ВИС</a:t>
            </a:r>
            <a:endParaRPr lang="ru-RU" b="1" dirty="0">
              <a:solidFill>
                <a:srgbClr val="F8696B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455738" y="5142087"/>
            <a:ext cx="10002837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/>
          <p:nvPr/>
        </p:nvCxnSpPr>
        <p:spPr>
          <a:xfrm flipV="1">
            <a:off x="2212622" y="4315882"/>
            <a:ext cx="745067" cy="826205"/>
          </a:xfrm>
          <a:prstGeom prst="line">
            <a:avLst/>
          </a:prstGeom>
          <a:ln>
            <a:solidFill>
              <a:srgbClr val="F869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единительная линия 118"/>
          <p:cNvCxnSpPr/>
          <p:nvPr/>
        </p:nvCxnSpPr>
        <p:spPr>
          <a:xfrm flipV="1">
            <a:off x="7636933" y="4315881"/>
            <a:ext cx="745067" cy="826205"/>
          </a:xfrm>
          <a:prstGeom prst="line">
            <a:avLst/>
          </a:prstGeom>
          <a:ln>
            <a:solidFill>
              <a:srgbClr val="F869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674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4" descr="http://filearchive.cnews.ru/img/cnews/2014/07/22/pa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76"/>
          <a:stretch/>
        </p:blipFill>
        <p:spPr bwMode="auto">
          <a:xfrm>
            <a:off x="135865" y="1242027"/>
            <a:ext cx="5557819" cy="377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8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Типовое облачное решение: бизнес-платформа, как </a:t>
            </a:r>
            <a:r>
              <a:rPr lang="ru-RU" sz="2200" dirty="0" smtClean="0"/>
              <a:t>сервис</a:t>
            </a:r>
            <a:endParaRPr lang="ru-RU" sz="2200" dirty="0">
              <a:solidFill>
                <a:schemeClr val="accent1">
                  <a:lumMod val="9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96029" y="1242027"/>
            <a:ext cx="535730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/>
                </a:solidFill>
              </a:rPr>
              <a:t>Предоставление </a:t>
            </a:r>
            <a:r>
              <a:rPr lang="ru-RU" sz="1400" dirty="0">
                <a:solidFill>
                  <a:schemeClr val="accent4"/>
                </a:solidFill>
              </a:rPr>
              <a:t>услуг по решению бизнес-задач на основе облачных технологий (</a:t>
            </a:r>
            <a:r>
              <a:rPr lang="ru-RU" sz="1400" b="1" dirty="0" err="1">
                <a:solidFill>
                  <a:schemeClr val="accent4">
                    <a:lumMod val="75000"/>
                  </a:schemeClr>
                </a:solidFill>
              </a:rPr>
              <a:t>BPaaS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 – </a:t>
            </a:r>
            <a:r>
              <a:rPr lang="ru-RU" sz="1400" b="1" dirty="0" err="1">
                <a:solidFill>
                  <a:schemeClr val="accent4">
                    <a:lumMod val="75000"/>
                  </a:schemeClr>
                </a:solidFill>
              </a:rPr>
              <a:t>Business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accent4">
                    <a:lumMod val="75000"/>
                  </a:schemeClr>
                </a:solidFill>
              </a:rPr>
              <a:t>Process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accent4">
                    <a:lumMod val="75000"/>
                  </a:schemeClr>
                </a:solidFill>
              </a:rPr>
              <a:t>as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 a </a:t>
            </a:r>
            <a:r>
              <a:rPr lang="ru-RU" sz="1400" b="1" dirty="0" err="1">
                <a:solidFill>
                  <a:schemeClr val="accent4">
                    <a:lumMod val="75000"/>
                  </a:schemeClr>
                </a:solidFill>
              </a:rPr>
              <a:t>Serv</a:t>
            </a:r>
            <a:r>
              <a:rPr lang="ru-RU" sz="1400" b="1" dirty="0" err="1">
                <a:solidFill>
                  <a:schemeClr val="accent4"/>
                </a:solidFill>
              </a:rPr>
              <a:t>ice</a:t>
            </a:r>
            <a:r>
              <a:rPr lang="ru-RU" sz="1400" dirty="0" smtClean="0">
                <a:solidFill>
                  <a:schemeClr val="accent4"/>
                </a:solidFill>
              </a:rPr>
              <a:t>)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/>
                </a:solidFill>
              </a:rPr>
              <a:t> </a:t>
            </a:r>
            <a:r>
              <a:rPr lang="ru-RU" sz="1400" dirty="0">
                <a:solidFill>
                  <a:schemeClr val="accent4"/>
                </a:solidFill>
              </a:rPr>
              <a:t>О</a:t>
            </a:r>
            <a:r>
              <a:rPr lang="ru-RU" sz="1400" dirty="0" smtClean="0">
                <a:solidFill>
                  <a:schemeClr val="accent4"/>
                </a:solidFill>
              </a:rPr>
              <a:t>дин </a:t>
            </a:r>
            <a:r>
              <a:rPr lang="ru-RU" sz="1400" dirty="0">
                <a:solidFill>
                  <a:schemeClr val="accent4"/>
                </a:solidFill>
              </a:rPr>
              <a:t>и тот же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сервис используется несколькими клиентами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400" dirty="0" err="1" smtClean="0">
                <a:solidFill>
                  <a:schemeClr val="accent4"/>
                </a:solidFill>
              </a:rPr>
              <a:t>BPaaS</a:t>
            </a:r>
            <a:r>
              <a:rPr lang="ru-RU" sz="1400" dirty="0" smtClean="0">
                <a:solidFill>
                  <a:schemeClr val="accent4"/>
                </a:solidFill>
              </a:rPr>
              <a:t>-провайдера</a:t>
            </a: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Централизованное обслуживание системы</a:t>
            </a: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Сокращение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затрат на тиражирование </a:t>
            </a:r>
            <a:r>
              <a:rPr lang="ru-RU" sz="1400" dirty="0">
                <a:solidFill>
                  <a:schemeClr val="accent4"/>
                </a:solidFill>
              </a:rPr>
              <a:t>за счет централизованного размещения и использования шаблонов типовых бизнес-процессов при подключении новых контрольно-надзорных </a:t>
            </a:r>
            <a:r>
              <a:rPr lang="ru-RU" sz="1400" dirty="0" smtClean="0">
                <a:solidFill>
                  <a:schemeClr val="accent4"/>
                </a:solidFill>
              </a:rPr>
              <a:t>органов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Сокращение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затрат на содержание </a:t>
            </a:r>
            <a:r>
              <a:rPr lang="ru-RU" sz="1400" dirty="0" smtClean="0">
                <a:solidFill>
                  <a:schemeClr val="accent4"/>
                </a:solidFill>
              </a:rPr>
              <a:t>бизнес-процесса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>
                <a:solidFill>
                  <a:schemeClr val="accent4"/>
                </a:solidFill>
              </a:rPr>
              <a:t>Доступ к управлению облачной инфраструктурой </a:t>
            </a:r>
            <a:r>
              <a:rPr lang="ru-RU" sz="1400" dirty="0" err="1">
                <a:solidFill>
                  <a:schemeClr val="accent4"/>
                </a:solidFill>
              </a:rPr>
              <a:t>ВPaaS</a:t>
            </a:r>
            <a:r>
              <a:rPr lang="ru-RU" sz="1400" dirty="0">
                <a:solidFill>
                  <a:schemeClr val="accent4"/>
                </a:solidFill>
              </a:rPr>
              <a:t> имеет только провайдер (оператор). Он же задает набор доступных платформ, настроек и </a:t>
            </a:r>
            <a:r>
              <a:rPr lang="ru-RU" sz="1400" dirty="0" smtClean="0">
                <a:solidFill>
                  <a:schemeClr val="accent4"/>
                </a:solidFill>
              </a:rPr>
              <a:t>услуг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>
                <a:solidFill>
                  <a:schemeClr val="accent4"/>
                </a:solidFill>
              </a:rPr>
              <a:t>Пользователю доступна конфигурация бизнес-процессов данного </a:t>
            </a:r>
            <a:r>
              <a:rPr lang="ru-RU" sz="1400" dirty="0" smtClean="0">
                <a:solidFill>
                  <a:schemeClr val="accent4"/>
                </a:solidFill>
              </a:rPr>
              <a:t>КНО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>
                <a:solidFill>
                  <a:schemeClr val="accent4"/>
                </a:solidFill>
              </a:rPr>
              <a:t>Внутрисистемные и межплатформенные взаимодействия скрыты от </a:t>
            </a:r>
            <a:r>
              <a:rPr lang="ru-RU" sz="1400" dirty="0" smtClean="0">
                <a:solidFill>
                  <a:schemeClr val="accent4"/>
                </a:solidFill>
              </a:rPr>
              <a:t>пользователя</a:t>
            </a:r>
            <a:endParaRPr lang="ru-RU" sz="1400" dirty="0">
              <a:solidFill>
                <a:schemeClr val="accent4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6951" y="5801945"/>
            <a:ext cx="5206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IaaS</a:t>
            </a:r>
            <a:r>
              <a:rPr lang="en-US" sz="1200" dirty="0"/>
              <a:t> </a:t>
            </a:r>
            <a:r>
              <a:rPr lang="ru-RU" sz="1200" dirty="0" smtClean="0"/>
              <a:t>—</a:t>
            </a:r>
            <a:r>
              <a:rPr lang="en-US" sz="1200" dirty="0" smtClean="0"/>
              <a:t> </a:t>
            </a:r>
            <a:r>
              <a:rPr lang="en-US" sz="1200" dirty="0"/>
              <a:t>Infrastructure as a Service (</a:t>
            </a:r>
            <a:r>
              <a:rPr lang="ru-RU" sz="1200" dirty="0"/>
              <a:t>инфраструктура как услуга</a:t>
            </a:r>
          </a:p>
          <a:p>
            <a:r>
              <a:rPr lang="en-US" sz="1200" b="1" dirty="0" err="1"/>
              <a:t>PaaS</a:t>
            </a:r>
            <a:r>
              <a:rPr lang="en-US" sz="1200" dirty="0"/>
              <a:t> </a:t>
            </a:r>
            <a:r>
              <a:rPr lang="ru-RU" sz="1200" dirty="0" smtClean="0"/>
              <a:t>—</a:t>
            </a:r>
            <a:r>
              <a:rPr lang="en-US" sz="1200" dirty="0" smtClean="0"/>
              <a:t> </a:t>
            </a:r>
            <a:r>
              <a:rPr lang="en-US" sz="1200" dirty="0"/>
              <a:t>Platform as a Service (</a:t>
            </a:r>
            <a:r>
              <a:rPr lang="ru-RU" sz="1200" dirty="0"/>
              <a:t>платформа как услуга)</a:t>
            </a:r>
          </a:p>
          <a:p>
            <a:r>
              <a:rPr lang="en-US" sz="1200" b="1" dirty="0" err="1"/>
              <a:t>SaaS</a:t>
            </a:r>
            <a:r>
              <a:rPr lang="en-US" sz="1200" dirty="0"/>
              <a:t> </a:t>
            </a:r>
            <a:r>
              <a:rPr lang="ru-RU" sz="1200" dirty="0" smtClean="0"/>
              <a:t>— </a:t>
            </a:r>
            <a:r>
              <a:rPr lang="en-US" sz="1200" dirty="0" smtClean="0"/>
              <a:t>Software </a:t>
            </a:r>
            <a:r>
              <a:rPr lang="en-US" sz="1200" dirty="0"/>
              <a:t>as a Service (</a:t>
            </a:r>
            <a:r>
              <a:rPr lang="ru-RU" sz="1200" dirty="0"/>
              <a:t>программное обеспечение как услуга)</a:t>
            </a:r>
          </a:p>
          <a:p>
            <a:r>
              <a:rPr lang="en-US" sz="1200" b="1" dirty="0" err="1"/>
              <a:t>BPaaS</a:t>
            </a:r>
            <a:r>
              <a:rPr lang="en-US" sz="1200" dirty="0"/>
              <a:t> </a:t>
            </a:r>
            <a:r>
              <a:rPr lang="ru-RU" sz="1200" dirty="0" smtClean="0"/>
              <a:t>—</a:t>
            </a:r>
            <a:r>
              <a:rPr lang="en-US" sz="1200" dirty="0" smtClean="0"/>
              <a:t> </a:t>
            </a:r>
            <a:r>
              <a:rPr lang="en-US" sz="1200" dirty="0"/>
              <a:t>Business Process as a Service (</a:t>
            </a:r>
            <a:r>
              <a:rPr lang="ru-RU" sz="1200" dirty="0"/>
              <a:t>бизнес-процесс как услуга)</a:t>
            </a:r>
          </a:p>
        </p:txBody>
      </p:sp>
      <p:pic>
        <p:nvPicPr>
          <p:cNvPr id="21" name="Picture 4" descr="http://filearchive.cnews.ru/img/cnews/2014/07/22/pa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54" r="94815" b="438"/>
          <a:stretch/>
        </p:blipFill>
        <p:spPr bwMode="auto">
          <a:xfrm>
            <a:off x="144332" y="5094451"/>
            <a:ext cx="329803" cy="61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02903" y="5038681"/>
            <a:ext cx="64262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Взаимодействия для получения услуг по модели </a:t>
            </a:r>
            <a:r>
              <a:rPr lang="en-US" sz="1200" dirty="0" err="1" smtClean="0">
                <a:solidFill>
                  <a:schemeClr val="accent6">
                    <a:lumMod val="50000"/>
                  </a:schemeClr>
                </a:solidFill>
              </a:rPr>
              <a:t>BPaaS</a:t>
            </a:r>
            <a:endParaRPr lang="ru-RU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Взаимодействия вне «поля зрения» клиентов </a:t>
            </a:r>
            <a:r>
              <a:rPr lang="ru-RU" sz="900" dirty="0" smtClean="0">
                <a:solidFill>
                  <a:schemeClr val="accent6">
                    <a:lumMod val="50000"/>
                  </a:schemeClr>
                </a:solidFill>
              </a:rPr>
              <a:t>(не все эти взаимодействия обязаны иметь место в схеме) </a:t>
            </a:r>
          </a:p>
          <a:p>
            <a:pPr>
              <a:lnSpc>
                <a:spcPct val="110000"/>
              </a:lnSpc>
            </a:pP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Взаимодействия, упраздненные благодаря использованию модели </a:t>
            </a:r>
            <a:r>
              <a:rPr lang="en-US" sz="1200" dirty="0" err="1">
                <a:solidFill>
                  <a:schemeClr val="accent6">
                    <a:lumMod val="50000"/>
                  </a:schemeClr>
                </a:solidFill>
              </a:rPr>
              <a:t>BPaaS</a:t>
            </a:r>
            <a:endParaRPr lang="ru-RU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6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-43097" y="1106821"/>
            <a:ext cx="5272064" cy="4235823"/>
            <a:chOff x="-38719" y="992605"/>
            <a:chExt cx="6296086" cy="5058571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51" r="9222" b="26639"/>
            <a:stretch/>
          </p:blipFill>
          <p:spPr>
            <a:xfrm>
              <a:off x="-38719" y="992605"/>
              <a:ext cx="6271772" cy="3960000"/>
            </a:xfrm>
            <a:prstGeom prst="rect">
              <a:avLst/>
            </a:prstGeom>
          </p:spPr>
        </p:pic>
        <p:grpSp>
          <p:nvGrpSpPr>
            <p:cNvPr id="12" name="Группа 11"/>
            <p:cNvGrpSpPr>
              <a:grpSpLocks noChangeAspect="1"/>
            </p:cNvGrpSpPr>
            <p:nvPr/>
          </p:nvGrpSpPr>
          <p:grpSpPr>
            <a:xfrm>
              <a:off x="-38717" y="992605"/>
              <a:ext cx="6296084" cy="5058571"/>
              <a:chOff x="8300663" y="5104387"/>
              <a:chExt cx="1315211" cy="1056703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8300663" y="5104387"/>
                <a:ext cx="1315211" cy="836043"/>
              </a:xfrm>
              <a:prstGeom prst="rect">
                <a:avLst/>
              </a:prstGeom>
              <a:noFill/>
              <a:ln w="57150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8651089" y="5937224"/>
                <a:ext cx="504735" cy="164021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" name="Прямоугольник с двумя скругленными соседними углами 15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9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Решение обеспечивает внедрение базового уровня СУР</a:t>
            </a:r>
            <a:endParaRPr lang="ru-RU" sz="2200" dirty="0">
              <a:solidFill>
                <a:schemeClr val="accent1">
                  <a:lumMod val="90000"/>
                </a:schemeClr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3373883" y="3784904"/>
            <a:ext cx="5620419" cy="4268191"/>
            <a:chOff x="3454565" y="3784904"/>
            <a:chExt cx="5620419" cy="4268191"/>
          </a:xfrm>
        </p:grpSpPr>
        <p:grpSp>
          <p:nvGrpSpPr>
            <p:cNvPr id="25" name="Группа 24"/>
            <p:cNvGrpSpPr>
              <a:grpSpLocks noChangeAspect="1"/>
            </p:cNvGrpSpPr>
            <p:nvPr/>
          </p:nvGrpSpPr>
          <p:grpSpPr>
            <a:xfrm>
              <a:off x="3476103" y="3817272"/>
              <a:ext cx="5598881" cy="4235823"/>
              <a:chOff x="8219132" y="5104387"/>
              <a:chExt cx="1396742" cy="1056703"/>
            </a:xfrm>
          </p:grpSpPr>
          <p:sp>
            <p:nvSpPr>
              <p:cNvPr id="26" name="Прямоугольник 25"/>
              <p:cNvSpPr/>
              <p:nvPr/>
            </p:nvSpPr>
            <p:spPr>
              <a:xfrm>
                <a:off x="8219132" y="5104387"/>
                <a:ext cx="1396742" cy="836043"/>
              </a:xfrm>
              <a:prstGeom prst="rect">
                <a:avLst/>
              </a:prstGeom>
              <a:solidFill>
                <a:schemeClr val="bg1"/>
              </a:solidFill>
              <a:ln w="57150" cap="flat" cmpd="sng" algn="ctr">
                <a:solidFill>
                  <a:srgbClr val="FFFFFF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t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8651089" y="5937224"/>
                <a:ext cx="504735" cy="164021"/>
              </a:xfrm>
              <a:prstGeom prst="rect">
                <a:avLst/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" name="Прямоугольник с двумя скругленными соседними углами 27"/>
              <p:cNvSpPr/>
              <p:nvPr/>
            </p:nvSpPr>
            <p:spPr>
              <a:xfrm>
                <a:off x="8520624" y="6116446"/>
                <a:ext cx="793764" cy="4464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FFFFFF">
                  <a:lumMod val="50000"/>
                </a:srgbClr>
              </a:solidFill>
              <a:ln w="1079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48" t="-1969" r="17561" b="93"/>
            <a:stretch/>
          </p:blipFill>
          <p:spPr>
            <a:xfrm>
              <a:off x="3454565" y="3784904"/>
              <a:ext cx="5580000" cy="3076130"/>
            </a:xfrm>
            <a:prstGeom prst="rect">
              <a:avLst/>
            </a:prstGeom>
          </p:spPr>
        </p:pic>
      </p:grpSp>
      <p:sp>
        <p:nvSpPr>
          <p:cNvPr id="29" name="Прямоугольник 28"/>
          <p:cNvSpPr/>
          <p:nvPr/>
        </p:nvSpPr>
        <p:spPr>
          <a:xfrm>
            <a:off x="5864020" y="1376497"/>
            <a:ext cx="587526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/>
                </a:solidFill>
              </a:rPr>
              <a:t> Регистрация </a:t>
            </a:r>
            <a:r>
              <a:rPr lang="ru-RU" sz="1400" dirty="0">
                <a:solidFill>
                  <a:schemeClr val="accent4"/>
                </a:solidFill>
              </a:rPr>
              <a:t>ОГВ для 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создания ЛК должностных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лиц</a:t>
            </a:r>
            <a:endParaRPr lang="ru-RU" sz="16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Настройка</a:t>
            </a:r>
            <a:r>
              <a:rPr lang="ru-RU" sz="1400" dirty="0" smtClean="0">
                <a:solidFill>
                  <a:schemeClr val="accent4"/>
                </a:solidFill>
              </a:rPr>
              <a:t> </a:t>
            </a:r>
            <a:r>
              <a:rPr lang="ru-RU" sz="1400" dirty="0">
                <a:solidFill>
                  <a:schemeClr val="accent4"/>
                </a:solidFill>
              </a:rPr>
              <a:t>ролей пользователей и элементов типовых </a:t>
            </a:r>
            <a:r>
              <a:rPr lang="ru-RU" sz="1400" dirty="0" smtClean="0">
                <a:solidFill>
                  <a:schemeClr val="accent4"/>
                </a:solidFill>
              </a:rPr>
              <a:t> процессов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/>
                </a:solidFill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Ввод 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или импорт реестра</a:t>
            </a:r>
            <a:r>
              <a:rPr lang="ru-RU" sz="1400" dirty="0">
                <a:solidFill>
                  <a:schemeClr val="accent4"/>
                </a:solidFill>
              </a:rPr>
              <a:t> подконтрольных </a:t>
            </a:r>
            <a:r>
              <a:rPr lang="ru-RU" sz="1400" dirty="0" smtClean="0">
                <a:solidFill>
                  <a:schemeClr val="accent4"/>
                </a:solidFill>
              </a:rPr>
              <a:t>субъектов/ объектов</a:t>
            </a:r>
            <a:endParaRPr lang="ru-RU" sz="1400" dirty="0">
              <a:solidFill>
                <a:schemeClr val="accent4"/>
              </a:solidFill>
            </a:endParaRP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/>
                </a:solidFill>
              </a:rPr>
              <a:t> Присвоение 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категорий риска</a:t>
            </a:r>
          </a:p>
          <a:p>
            <a:pPr marL="342900" indent="-342900">
              <a:lnSpc>
                <a:spcPts val="16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400" dirty="0" smtClean="0">
                <a:solidFill>
                  <a:schemeClr val="accent4"/>
                </a:solidFill>
              </a:rPr>
              <a:t> Подготовка 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плана проверок</a:t>
            </a:r>
          </a:p>
        </p:txBody>
      </p:sp>
    </p:spTree>
    <p:extLst>
      <p:ext uri="{BB962C8B-B14F-4D97-AF65-F5344CB8AC3E}">
        <p14:creationId xmlns:p14="http://schemas.microsoft.com/office/powerpoint/2010/main" val="40144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10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Решение обеспечивает межведомственное взаимодействие с использованием СМЭВ</a:t>
            </a:r>
            <a:endParaRPr lang="ru-RU" sz="2200" dirty="0">
              <a:solidFill>
                <a:schemeClr val="accent1">
                  <a:lumMod val="90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073153" y="1094108"/>
            <a:ext cx="5096434" cy="165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ts val="18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600" dirty="0" smtClean="0">
                <a:solidFill>
                  <a:schemeClr val="accent4"/>
                </a:solidFill>
              </a:rPr>
              <a:t>Получение </a:t>
            </a:r>
            <a:r>
              <a:rPr lang="ru-RU" sz="1600" dirty="0">
                <a:solidFill>
                  <a:schemeClr val="accent4"/>
                </a:solidFill>
              </a:rPr>
              <a:t>необходимых сведений об объекте/субъекте с использованием СМЭВ</a:t>
            </a:r>
          </a:p>
          <a:p>
            <a:pPr marL="342900" indent="-342900">
              <a:lnSpc>
                <a:spcPts val="18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600" dirty="0">
                <a:solidFill>
                  <a:schemeClr val="accent4"/>
                </a:solidFill>
              </a:rPr>
              <a:t>Взаимодействие с 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Единым реестром проверок</a:t>
            </a:r>
            <a:r>
              <a:rPr lang="ru-RU" sz="1600" dirty="0">
                <a:solidFill>
                  <a:schemeClr val="accent4"/>
                </a:solidFill>
              </a:rPr>
              <a:t>*</a:t>
            </a:r>
          </a:p>
          <a:p>
            <a:pPr marL="342900" indent="-342900">
              <a:lnSpc>
                <a:spcPts val="1800"/>
              </a:lnSpc>
              <a:spcAft>
                <a:spcPts val="1600"/>
              </a:spcAft>
              <a:buSzPct val="130000"/>
              <a:buFont typeface="+mj-lt"/>
              <a:buAutoNum type="arabicPeriod"/>
            </a:pPr>
            <a:r>
              <a:rPr lang="ru-RU" sz="1600" dirty="0">
                <a:solidFill>
                  <a:schemeClr val="accent4"/>
                </a:solidFill>
              </a:rPr>
              <a:t>Передача сведений о результатах деятельности </a:t>
            </a:r>
            <a:r>
              <a:rPr lang="ru-RU" sz="1600" dirty="0" smtClean="0">
                <a:solidFill>
                  <a:schemeClr val="accent4"/>
                </a:solidFill>
              </a:rPr>
              <a:t>в 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ГАС 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Управление</a:t>
            </a:r>
            <a:r>
              <a:rPr lang="ru-RU" sz="1600" dirty="0" smtClean="0">
                <a:solidFill>
                  <a:schemeClr val="accent4"/>
                </a:solidFill>
              </a:rPr>
              <a:t>*</a:t>
            </a:r>
            <a:endParaRPr lang="ru-RU" sz="1600" dirty="0">
              <a:solidFill>
                <a:schemeClr val="accent4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00" b="17833"/>
          <a:stretch/>
        </p:blipFill>
        <p:spPr>
          <a:xfrm>
            <a:off x="-3135" y="948309"/>
            <a:ext cx="6511509" cy="5909691"/>
          </a:xfrm>
          <a:prstGeom prst="rect">
            <a:avLst/>
          </a:prstGeom>
          <a:ln w="57150">
            <a:solidFill>
              <a:schemeClr val="accent4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772"/>
          <a:stretch/>
        </p:blipFill>
        <p:spPr>
          <a:xfrm>
            <a:off x="3460914" y="3878414"/>
            <a:ext cx="9040368" cy="3006480"/>
          </a:xfrm>
          <a:prstGeom prst="rect">
            <a:avLst/>
          </a:prstGeom>
          <a:ln w="57150">
            <a:solidFill>
              <a:schemeClr val="accent4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7418292" y="3036366"/>
            <a:ext cx="43613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1600"/>
              </a:spcAft>
              <a:buSzPct val="130000"/>
            </a:pPr>
            <a:r>
              <a:rPr lang="ru-RU" sz="1600" dirty="0">
                <a:solidFill>
                  <a:srgbClr val="6C6C6C"/>
                </a:solidFill>
              </a:rPr>
              <a:t>* —  после вывода в </a:t>
            </a:r>
            <a:r>
              <a:rPr lang="ru-RU" sz="1600" dirty="0" err="1">
                <a:solidFill>
                  <a:srgbClr val="6C6C6C"/>
                </a:solidFill>
              </a:rPr>
              <a:t>продуктив</a:t>
            </a:r>
            <a:r>
              <a:rPr lang="ru-RU" sz="1600" dirty="0">
                <a:solidFill>
                  <a:srgbClr val="6C6C6C"/>
                </a:solidFill>
              </a:rPr>
              <a:t> соответствующих </a:t>
            </a:r>
            <a:r>
              <a:rPr lang="ru-RU" sz="1600" dirty="0" smtClean="0">
                <a:solidFill>
                  <a:srgbClr val="6C6C6C"/>
                </a:solidFill>
              </a:rPr>
              <a:t>видов сведений </a:t>
            </a:r>
            <a:r>
              <a:rPr lang="ru-RU" sz="1600" dirty="0">
                <a:solidFill>
                  <a:srgbClr val="6C6C6C"/>
                </a:solidFill>
              </a:rPr>
              <a:t>ЕРП и ГАСУ</a:t>
            </a:r>
          </a:p>
        </p:txBody>
      </p:sp>
    </p:spTree>
    <p:extLst>
      <p:ext uri="{BB962C8B-B14F-4D97-AF65-F5344CB8AC3E}">
        <p14:creationId xmlns:p14="http://schemas.microsoft.com/office/powerpoint/2010/main" val="218714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11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7719737" cy="714552"/>
          </a:xfrm>
        </p:spPr>
        <p:txBody>
          <a:bodyPr/>
          <a:lstStyle/>
          <a:p>
            <a:r>
              <a:rPr lang="ru-RU" sz="2200" dirty="0"/>
              <a:t>В 2016 году создан прототип облачного решения,</a:t>
            </a:r>
            <a:br>
              <a:rPr lang="ru-RU" sz="2200" dirty="0"/>
            </a:br>
            <a:r>
              <a:rPr lang="ru-RU" sz="2200" dirty="0"/>
              <a:t>апробация запланирована на 2017 году</a:t>
            </a:r>
            <a:endParaRPr lang="ru-RU" sz="2200" dirty="0">
              <a:solidFill>
                <a:schemeClr val="accent1">
                  <a:lumMod val="9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5738" y="1398494"/>
            <a:ext cx="3741738" cy="47468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810869" y="1532529"/>
            <a:ext cx="3386605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500" b="1" dirty="0">
                <a:solidFill>
                  <a:schemeClr val="bg1"/>
                </a:solidFill>
              </a:rPr>
              <a:t>В 2016 </a:t>
            </a:r>
            <a:endParaRPr lang="ru-RU" sz="4500" b="1" dirty="0" smtClean="0">
              <a:solidFill>
                <a:schemeClr val="bg1"/>
              </a:solidFill>
            </a:endParaRPr>
          </a:p>
          <a:p>
            <a:r>
              <a:rPr lang="ru-RU" sz="3000" dirty="0" smtClean="0">
                <a:solidFill>
                  <a:schemeClr val="accent4">
                    <a:lumMod val="75000"/>
                  </a:schemeClr>
                </a:solidFill>
              </a:rPr>
              <a:t>завершено </a:t>
            </a:r>
            <a:r>
              <a:rPr lang="ru-RU" sz="3000" dirty="0">
                <a:solidFill>
                  <a:schemeClr val="accent4">
                    <a:lumMod val="75000"/>
                  </a:schemeClr>
                </a:solidFill>
              </a:rPr>
              <a:t>техническое проектирование </a:t>
            </a:r>
            <a:r>
              <a:rPr lang="ru-RU" sz="3000" dirty="0" smtClean="0">
                <a:solidFill>
                  <a:schemeClr val="accent4">
                    <a:lumMod val="75000"/>
                  </a:schemeClr>
                </a:solidFill>
              </a:rPr>
              <a:t>и создан </a:t>
            </a:r>
            <a:r>
              <a:rPr lang="ru-RU" sz="3000" dirty="0">
                <a:solidFill>
                  <a:schemeClr val="accent4">
                    <a:lumMod val="75000"/>
                  </a:schemeClr>
                </a:solidFill>
              </a:rPr>
              <a:t>прототип типового облачного </a:t>
            </a:r>
            <a:r>
              <a:rPr lang="ru-RU" sz="3000" dirty="0" smtClean="0">
                <a:solidFill>
                  <a:schemeClr val="accent4">
                    <a:lumMod val="75000"/>
                  </a:schemeClr>
                </a:solidFill>
              </a:rPr>
              <a:t>решения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356040" y="1387662"/>
            <a:ext cx="6835959" cy="47468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490511" y="2302062"/>
            <a:ext cx="649081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Адаптация </a:t>
            </a:r>
            <a:r>
              <a:rPr lang="ru-RU" dirty="0">
                <a:solidFill>
                  <a:schemeClr val="accent4"/>
                </a:solidFill>
              </a:rPr>
              <a:t>прототипа типового облачного решения </a:t>
            </a:r>
            <a:r>
              <a:rPr lang="ru-RU" dirty="0" smtClean="0">
                <a:solidFill>
                  <a:schemeClr val="accent4"/>
                </a:solidFill>
              </a:rPr>
              <a:t>к требованиям </a:t>
            </a:r>
            <a:r>
              <a:rPr lang="ru-RU" dirty="0">
                <a:solidFill>
                  <a:schemeClr val="accent4"/>
                </a:solidFill>
              </a:rPr>
              <a:t>создаваемого в 2017 </a:t>
            </a:r>
            <a:r>
              <a:rPr lang="ru-RU" dirty="0" smtClean="0">
                <a:solidFill>
                  <a:schemeClr val="accent4"/>
                </a:solidFill>
              </a:rPr>
              <a:t>году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стандарта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информатизации КНД</a:t>
            </a:r>
            <a:r>
              <a:rPr lang="ru-RU" dirty="0">
                <a:solidFill>
                  <a:schemeClr val="accent4"/>
                </a:solidFill>
              </a:rPr>
              <a:t>, содержащего комплексные требования </a:t>
            </a:r>
            <a:r>
              <a:rPr lang="ru-RU" dirty="0" smtClean="0">
                <a:solidFill>
                  <a:schemeClr val="accent4"/>
                </a:solidFill>
              </a:rPr>
              <a:t>к ведомственным </a:t>
            </a:r>
            <a:r>
              <a:rPr lang="ru-RU" dirty="0">
                <a:solidFill>
                  <a:schemeClr val="accent4"/>
                </a:solidFill>
              </a:rPr>
              <a:t>и межведомственным федеральным государственным информационным системам (ЕПГУ, ФРГУ, ГАСУ, ЕРП), задействованным </a:t>
            </a:r>
            <a:r>
              <a:rPr lang="ru-RU" dirty="0" smtClean="0">
                <a:solidFill>
                  <a:schemeClr val="accent4"/>
                </a:solidFill>
              </a:rPr>
              <a:t>при осуществлении КНД</a:t>
            </a:r>
            <a:endParaRPr lang="ru-RU" dirty="0">
              <a:solidFill>
                <a:schemeClr val="accent4"/>
              </a:solidFill>
            </a:endParaRPr>
          </a:p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Подключение </a:t>
            </a:r>
            <a:r>
              <a:rPr lang="ru-RU" dirty="0">
                <a:solidFill>
                  <a:schemeClr val="accent4"/>
                </a:solidFill>
              </a:rPr>
              <a:t>типового облачного решения </a:t>
            </a:r>
            <a:r>
              <a:rPr lang="ru-RU" dirty="0" smtClean="0">
                <a:solidFill>
                  <a:schemeClr val="accent4"/>
                </a:solidFill>
              </a:rPr>
              <a:t>к источникам </a:t>
            </a:r>
            <a:r>
              <a:rPr lang="ru-RU" dirty="0">
                <a:solidFill>
                  <a:schemeClr val="accent4"/>
                </a:solidFill>
              </a:rPr>
              <a:t>информации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посредством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СМЭВ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  <a:p>
            <a:pPr marL="342900" indent="-342900">
              <a:spcAft>
                <a:spcPts val="1800"/>
              </a:spcAft>
              <a:buFont typeface="+mj-lt"/>
              <a:buAutoNum type="arabicPeriod"/>
            </a:pPr>
            <a:r>
              <a:rPr lang="ru-RU" dirty="0">
                <a:solidFill>
                  <a:schemeClr val="accent4"/>
                </a:solidFill>
              </a:rPr>
              <a:t>Проведение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опытной эксплуатации </a:t>
            </a:r>
            <a:r>
              <a:rPr lang="ru-RU" dirty="0">
                <a:solidFill>
                  <a:schemeClr val="accent4"/>
                </a:solidFill>
              </a:rPr>
              <a:t>типового облачного решения в контрольно-надзорных </a:t>
            </a:r>
            <a:r>
              <a:rPr lang="ru-RU" dirty="0" smtClean="0">
                <a:solidFill>
                  <a:schemeClr val="accent4"/>
                </a:solidFill>
              </a:rPr>
              <a:t>органах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99792" y="1514165"/>
            <a:ext cx="556297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500" b="1" dirty="0">
                <a:solidFill>
                  <a:schemeClr val="bg1"/>
                </a:solidFill>
              </a:rPr>
              <a:t>В 2017 </a:t>
            </a:r>
            <a:r>
              <a:rPr lang="ru-RU" sz="4500" b="1" dirty="0" smtClean="0">
                <a:solidFill>
                  <a:schemeClr val="bg1"/>
                </a:solidFill>
              </a:rPr>
              <a:t>планируются: </a:t>
            </a:r>
          </a:p>
        </p:txBody>
      </p:sp>
    </p:spTree>
    <p:extLst>
      <p:ext uri="{BB962C8B-B14F-4D97-AF65-F5344CB8AC3E}">
        <p14:creationId xmlns:p14="http://schemas.microsoft.com/office/powerpoint/2010/main" val="97987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1219170"/>
            <a:r>
              <a:rPr lang="ru-RU">
                <a:solidFill>
                  <a:srgbClr val="363636">
                    <a:lumMod val="50000"/>
                    <a:lumOff val="50000"/>
                  </a:srgbClr>
                </a:solidFill>
              </a:rPr>
              <a:t> </a:t>
            </a:r>
            <a:fld id="{D2BBE019-575F-4C4C-ACBF-D10E1C5309A4}" type="slidenum">
              <a:rPr lang="ru-RU" spc="-341" smtClean="0">
                <a:solidFill>
                  <a:srgbClr val="363636">
                    <a:lumMod val="50000"/>
                    <a:lumOff val="50000"/>
                  </a:srgbClr>
                </a:solidFill>
              </a:rPr>
              <a:pPr defTabSz="1219170"/>
              <a:t>12</a:t>
            </a:fld>
            <a:endParaRPr lang="ru-RU" spc="-341" dirty="0">
              <a:solidFill>
                <a:srgbClr val="363636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0366" y="116632"/>
            <a:ext cx="6953363" cy="714552"/>
          </a:xfrm>
        </p:spPr>
        <p:txBody>
          <a:bodyPr/>
          <a:lstStyle/>
          <a:p>
            <a:r>
              <a:rPr lang="ru-RU" sz="2200" dirty="0"/>
              <a:t>Основные направления работ по проекту </a:t>
            </a:r>
            <a:r>
              <a:rPr lang="ru-RU" sz="2200"/>
              <a:t>автоматизации </a:t>
            </a:r>
            <a:r>
              <a:rPr lang="ru-RU" sz="2200" smtClean="0"/>
              <a:t>КНД в 2017 году</a:t>
            </a:r>
            <a:endParaRPr lang="ru-RU" sz="2200" dirty="0">
              <a:solidFill>
                <a:schemeClr val="accent1">
                  <a:lumMod val="9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7592" y="1246149"/>
            <a:ext cx="8364070" cy="5098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Aft>
                <a:spcPts val="4000"/>
              </a:spcAft>
            </a:pPr>
            <a:r>
              <a:rPr lang="ru-RU" sz="2400" dirty="0">
                <a:solidFill>
                  <a:schemeClr val="accent4"/>
                </a:solidFill>
              </a:rPr>
              <a:t>Оперативный обмен сведениями </a:t>
            </a:r>
            <a:r>
              <a:rPr lang="ru-RU" sz="2400" dirty="0" smtClean="0">
                <a:solidFill>
                  <a:schemeClr val="accent4"/>
                </a:solidFill>
              </a:rPr>
              <a:t>                                    посредством СМЭВ </a:t>
            </a:r>
            <a:endParaRPr lang="ru-RU" sz="2400" dirty="0">
              <a:solidFill>
                <a:schemeClr val="accent4"/>
              </a:solidFill>
            </a:endParaRPr>
          </a:p>
          <a:p>
            <a:pPr>
              <a:lnSpc>
                <a:spcPct val="80000"/>
              </a:lnSpc>
              <a:spcAft>
                <a:spcPts val="4000"/>
              </a:spcAft>
            </a:pPr>
            <a:r>
              <a:rPr lang="ru-RU" sz="2400" dirty="0">
                <a:solidFill>
                  <a:schemeClr val="accent4"/>
                </a:solidFill>
              </a:rPr>
              <a:t>Т</a:t>
            </a:r>
            <a:r>
              <a:rPr lang="ru-RU" sz="2400" dirty="0" smtClean="0">
                <a:solidFill>
                  <a:schemeClr val="accent4"/>
                </a:solidFill>
              </a:rPr>
              <a:t>ребования к информационным системам контрольно-надзорных органов (Стандарт информатизации КНД)</a:t>
            </a:r>
            <a:endParaRPr lang="ru-RU" sz="2400" dirty="0">
              <a:solidFill>
                <a:schemeClr val="accent4"/>
              </a:solidFill>
            </a:endParaRPr>
          </a:p>
          <a:p>
            <a:pPr>
              <a:lnSpc>
                <a:spcPct val="80000"/>
              </a:lnSpc>
              <a:spcAft>
                <a:spcPts val="4000"/>
              </a:spcAft>
            </a:pPr>
            <a:r>
              <a:rPr lang="ru-RU" sz="2400" dirty="0">
                <a:solidFill>
                  <a:schemeClr val="accent4"/>
                </a:solidFill>
              </a:rPr>
              <a:t>Отображение </a:t>
            </a:r>
            <a:r>
              <a:rPr lang="ru-RU" sz="2400" dirty="0" smtClean="0">
                <a:solidFill>
                  <a:schemeClr val="accent4"/>
                </a:solidFill>
              </a:rPr>
              <a:t>необходимой </a:t>
            </a:r>
            <a:r>
              <a:rPr lang="ru-RU" sz="2400" dirty="0">
                <a:solidFill>
                  <a:schemeClr val="accent4"/>
                </a:solidFill>
              </a:rPr>
              <a:t>информации о проверках </a:t>
            </a:r>
            <a:r>
              <a:rPr lang="ru-RU" sz="2400" dirty="0" smtClean="0">
                <a:solidFill>
                  <a:schemeClr val="accent4"/>
                </a:solidFill>
              </a:rPr>
              <a:t>в личном </a:t>
            </a:r>
            <a:r>
              <a:rPr lang="ru-RU" sz="2400" dirty="0">
                <a:solidFill>
                  <a:schemeClr val="accent4"/>
                </a:solidFill>
              </a:rPr>
              <a:t>кабинете юридического лица на </a:t>
            </a:r>
            <a:r>
              <a:rPr lang="ru-RU" sz="2400" dirty="0" smtClean="0">
                <a:solidFill>
                  <a:schemeClr val="accent4"/>
                </a:solidFill>
              </a:rPr>
              <a:t>ЕПГУ</a:t>
            </a:r>
            <a:endParaRPr lang="ru-RU" sz="2400" dirty="0">
              <a:solidFill>
                <a:schemeClr val="accent4"/>
              </a:solidFill>
            </a:endParaRPr>
          </a:p>
          <a:p>
            <a:pPr>
              <a:lnSpc>
                <a:spcPct val="80000"/>
              </a:lnSpc>
              <a:spcAft>
                <a:spcPts val="4000"/>
              </a:spcAft>
            </a:pPr>
            <a:r>
              <a:rPr lang="ru-RU" sz="2400" dirty="0">
                <a:solidFill>
                  <a:schemeClr val="accent4"/>
                </a:solidFill>
              </a:rPr>
              <a:t>Алгоритмизация процесса выделения и классификации обязательных требований </a:t>
            </a:r>
            <a:r>
              <a:rPr lang="ru-RU" sz="2400" dirty="0" smtClean="0">
                <a:solidFill>
                  <a:schemeClr val="accent4"/>
                </a:solidFill>
              </a:rPr>
              <a:t>НПА</a:t>
            </a:r>
            <a:endParaRPr lang="ru-RU" sz="2400" dirty="0">
              <a:solidFill>
                <a:schemeClr val="accent4"/>
              </a:solidFill>
            </a:endParaRPr>
          </a:p>
          <a:p>
            <a:pPr>
              <a:lnSpc>
                <a:spcPct val="80000"/>
              </a:lnSpc>
              <a:spcAft>
                <a:spcPts val="4000"/>
              </a:spcAft>
            </a:pPr>
            <a:r>
              <a:rPr lang="ru-RU" sz="2400" dirty="0">
                <a:solidFill>
                  <a:schemeClr val="accent4"/>
                </a:solidFill>
              </a:rPr>
              <a:t>Автоматизация процессов подготовки, проведения </a:t>
            </a:r>
            <a:r>
              <a:rPr lang="ru-RU" sz="2400" dirty="0" smtClean="0">
                <a:solidFill>
                  <a:schemeClr val="accent4"/>
                </a:solidFill>
              </a:rPr>
              <a:t>и прохождения </a:t>
            </a:r>
            <a:r>
              <a:rPr lang="ru-RU" sz="2400" dirty="0">
                <a:solidFill>
                  <a:schemeClr val="accent4"/>
                </a:solidFill>
              </a:rPr>
              <a:t>проверки (типовое решение)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" y="1320194"/>
            <a:ext cx="1786834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" y="2413057"/>
            <a:ext cx="1786834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" y="3505920"/>
            <a:ext cx="1786834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" y="4598783"/>
            <a:ext cx="1786834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" y="5691647"/>
            <a:ext cx="1786834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/>
          <p:cNvGrpSpPr>
            <a:grpSpLocks noChangeAspect="1"/>
          </p:cNvGrpSpPr>
          <p:nvPr/>
        </p:nvGrpSpPr>
        <p:grpSpPr>
          <a:xfrm>
            <a:off x="571734" y="3301671"/>
            <a:ext cx="811282" cy="613774"/>
            <a:chOff x="8219132" y="5104387"/>
            <a:chExt cx="1396742" cy="1056703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8219132" y="5104387"/>
              <a:ext cx="1396742" cy="836043"/>
            </a:xfrm>
            <a:prstGeom prst="rect">
              <a:avLst/>
            </a:prstGeom>
            <a:solidFill>
              <a:schemeClr val="bg1"/>
            </a:solidFill>
            <a:ln w="28575" cap="flat" cmpd="sng" algn="ctr">
              <a:solidFill>
                <a:schemeClr val="accent4"/>
              </a:solidFill>
              <a:prstDash val="solid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8651089" y="5947888"/>
              <a:ext cx="504735" cy="153357"/>
            </a:xfrm>
            <a:prstGeom prst="rect">
              <a:avLst/>
            </a:prstGeom>
            <a:solidFill>
              <a:schemeClr val="accent4"/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Прямоугольник с двумя скругленными соседними углами 16"/>
            <p:cNvSpPr/>
            <p:nvPr/>
          </p:nvSpPr>
          <p:spPr>
            <a:xfrm>
              <a:off x="8520624" y="6116446"/>
              <a:ext cx="793764" cy="4464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 w="1079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 rot="876522">
            <a:off x="504906" y="3659594"/>
            <a:ext cx="429430" cy="205010"/>
            <a:chOff x="2541513" y="2394617"/>
            <a:chExt cx="527918" cy="252028"/>
          </a:xfrm>
          <a:solidFill>
            <a:schemeClr val="bg1"/>
          </a:solidFill>
        </p:grpSpPr>
        <p:sp>
          <p:nvSpPr>
            <p:cNvPr id="24" name="Овал 102"/>
            <p:cNvSpPr>
              <a:spLocks/>
            </p:cNvSpPr>
            <p:nvPr/>
          </p:nvSpPr>
          <p:spPr>
            <a:xfrm>
              <a:off x="2541513" y="2394617"/>
              <a:ext cx="527918" cy="252028"/>
            </a:xfrm>
            <a:custGeom>
              <a:avLst/>
              <a:gdLst/>
              <a:ahLst/>
              <a:cxnLst/>
              <a:rect l="l" t="t" r="r" b="b"/>
              <a:pathLst>
                <a:path w="527918" h="252028">
                  <a:moveTo>
                    <a:pt x="126014" y="0"/>
                  </a:moveTo>
                  <a:cubicBezTo>
                    <a:pt x="172135" y="0"/>
                    <a:pt x="212468" y="24776"/>
                    <a:pt x="232598" y="62833"/>
                  </a:cubicBezTo>
                  <a:lnTo>
                    <a:pt x="480293" y="62833"/>
                  </a:lnTo>
                  <a:lnTo>
                    <a:pt x="527918" y="110458"/>
                  </a:lnTo>
                  <a:lnTo>
                    <a:pt x="461243" y="177133"/>
                  </a:lnTo>
                  <a:lnTo>
                    <a:pt x="446956" y="150939"/>
                  </a:lnTo>
                  <a:lnTo>
                    <a:pt x="420762" y="177133"/>
                  </a:lnTo>
                  <a:lnTo>
                    <a:pt x="389806" y="146177"/>
                  </a:lnTo>
                  <a:lnTo>
                    <a:pt x="361231" y="174752"/>
                  </a:lnTo>
                  <a:lnTo>
                    <a:pt x="332656" y="146177"/>
                  </a:lnTo>
                  <a:lnTo>
                    <a:pt x="292175" y="186658"/>
                  </a:lnTo>
                  <a:lnTo>
                    <a:pt x="233204" y="188297"/>
                  </a:lnTo>
                  <a:cubicBezTo>
                    <a:pt x="213155" y="226828"/>
                    <a:pt x="172528" y="252028"/>
                    <a:pt x="126014" y="252028"/>
                  </a:cubicBezTo>
                  <a:cubicBezTo>
                    <a:pt x="56418" y="252028"/>
                    <a:pt x="0" y="195610"/>
                    <a:pt x="0" y="126014"/>
                  </a:cubicBezTo>
                  <a:cubicBezTo>
                    <a:pt x="0" y="56418"/>
                    <a:pt x="56418" y="0"/>
                    <a:pt x="126014" y="0"/>
                  </a:cubicBezTo>
                  <a:close/>
                </a:path>
              </a:pathLst>
            </a:cu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>
              <a:spLocks noChangeAspect="1"/>
            </p:cNvSpPr>
            <p:nvPr/>
          </p:nvSpPr>
          <p:spPr>
            <a:xfrm>
              <a:off x="2609825" y="2485127"/>
              <a:ext cx="54000" cy="54000"/>
            </a:xfrm>
            <a:prstGeom prst="ellipse">
              <a:avLst/>
            </a:prstGeom>
            <a:grp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6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78" y="3439645"/>
            <a:ext cx="663395" cy="104829"/>
          </a:xfrm>
          <a:prstGeom prst="rect">
            <a:avLst/>
          </a:prstGeom>
        </p:spPr>
      </p:pic>
      <p:grpSp>
        <p:nvGrpSpPr>
          <p:cNvPr id="27" name="Группа 26"/>
          <p:cNvGrpSpPr/>
          <p:nvPr/>
        </p:nvGrpSpPr>
        <p:grpSpPr>
          <a:xfrm>
            <a:off x="733479" y="1398112"/>
            <a:ext cx="487791" cy="328286"/>
            <a:chOff x="3116796" y="4405121"/>
            <a:chExt cx="869975" cy="585499"/>
          </a:xfrm>
          <a:solidFill>
            <a:schemeClr val="accent4"/>
          </a:solidFill>
        </p:grpSpPr>
        <p:grpSp>
          <p:nvGrpSpPr>
            <p:cNvPr id="28" name="Группа 27"/>
            <p:cNvGrpSpPr/>
            <p:nvPr/>
          </p:nvGrpSpPr>
          <p:grpSpPr>
            <a:xfrm>
              <a:off x="3116796" y="4405121"/>
              <a:ext cx="869975" cy="296212"/>
              <a:chOff x="3116796" y="4405121"/>
              <a:chExt cx="869975" cy="296212"/>
            </a:xfrm>
            <a:grpFill/>
          </p:grpSpPr>
          <p:sp>
            <p:nvSpPr>
              <p:cNvPr id="32" name="Прямоугольник 31"/>
              <p:cNvSpPr/>
              <p:nvPr/>
            </p:nvSpPr>
            <p:spPr>
              <a:xfrm>
                <a:off x="3116796" y="4516063"/>
                <a:ext cx="726103" cy="7433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ru-RU"/>
              </a:p>
            </p:txBody>
          </p:sp>
          <p:sp>
            <p:nvSpPr>
              <p:cNvPr id="33" name="Нашивка 32"/>
              <p:cNvSpPr/>
              <p:nvPr/>
            </p:nvSpPr>
            <p:spPr>
              <a:xfrm>
                <a:off x="3679303" y="4405121"/>
                <a:ext cx="307468" cy="296212"/>
              </a:xfrm>
              <a:prstGeom prst="chevron">
                <a:avLst>
                  <a:gd name="adj" fmla="val 5404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9" name="Группа 28"/>
            <p:cNvGrpSpPr/>
            <p:nvPr/>
          </p:nvGrpSpPr>
          <p:grpSpPr>
            <a:xfrm flipH="1">
              <a:off x="3116796" y="4694408"/>
              <a:ext cx="869975" cy="296212"/>
              <a:chOff x="3116796" y="4405121"/>
              <a:chExt cx="869975" cy="296212"/>
            </a:xfrm>
            <a:grpFill/>
          </p:grpSpPr>
          <p:sp>
            <p:nvSpPr>
              <p:cNvPr id="30" name="Прямоугольник 29"/>
              <p:cNvSpPr/>
              <p:nvPr/>
            </p:nvSpPr>
            <p:spPr>
              <a:xfrm>
                <a:off x="3116796" y="4516063"/>
                <a:ext cx="726103" cy="743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ru-RU"/>
              </a:p>
            </p:txBody>
          </p:sp>
          <p:sp>
            <p:nvSpPr>
              <p:cNvPr id="31" name="Нашивка 30"/>
              <p:cNvSpPr/>
              <p:nvPr/>
            </p:nvSpPr>
            <p:spPr>
              <a:xfrm>
                <a:off x="3679303" y="4405121"/>
                <a:ext cx="307468" cy="296212"/>
              </a:xfrm>
              <a:prstGeom prst="chevron">
                <a:avLst>
                  <a:gd name="adj" fmla="val 5404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4" name="Группа 3"/>
          <p:cNvGrpSpPr/>
          <p:nvPr/>
        </p:nvGrpSpPr>
        <p:grpSpPr>
          <a:xfrm>
            <a:off x="770683" y="2454174"/>
            <a:ext cx="376777" cy="432703"/>
            <a:chOff x="757448" y="2411123"/>
            <a:chExt cx="438011" cy="503026"/>
          </a:xfrm>
        </p:grpSpPr>
        <p:grpSp>
          <p:nvGrpSpPr>
            <p:cNvPr id="50" name="Группа 49"/>
            <p:cNvGrpSpPr>
              <a:grpSpLocks noChangeAspect="1"/>
            </p:cNvGrpSpPr>
            <p:nvPr/>
          </p:nvGrpSpPr>
          <p:grpSpPr>
            <a:xfrm>
              <a:off x="757448" y="2451688"/>
              <a:ext cx="438011" cy="426739"/>
              <a:chOff x="-2484784" y="659734"/>
              <a:chExt cx="1330376" cy="1296149"/>
            </a:xfrm>
            <a:solidFill>
              <a:schemeClr val="accent4"/>
            </a:solidFill>
          </p:grpSpPr>
          <p:sp>
            <p:nvSpPr>
              <p:cNvPr id="51" name="Арка 50"/>
              <p:cNvSpPr/>
              <p:nvPr/>
            </p:nvSpPr>
            <p:spPr>
              <a:xfrm rot="16200000">
                <a:off x="-2484783" y="659739"/>
                <a:ext cx="1296143" cy="1296145"/>
              </a:xfrm>
              <a:prstGeom prst="blockArc">
                <a:avLst>
                  <a:gd name="adj1" fmla="val 10800000"/>
                  <a:gd name="adj2" fmla="val 21486339"/>
                  <a:gd name="adj3" fmla="val 14646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Арка 51"/>
              <p:cNvSpPr/>
              <p:nvPr/>
            </p:nvSpPr>
            <p:spPr>
              <a:xfrm rot="16200000" flipH="1" flipV="1">
                <a:off x="-2450551" y="659733"/>
                <a:ext cx="1296142" cy="1296144"/>
              </a:xfrm>
              <a:prstGeom prst="blockArc">
                <a:avLst>
                  <a:gd name="adj1" fmla="val 10800000"/>
                  <a:gd name="adj2" fmla="val 21599949"/>
                  <a:gd name="adj3" fmla="val 1311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9" name="Нашивка 48"/>
            <p:cNvSpPr/>
            <p:nvPr/>
          </p:nvSpPr>
          <p:spPr>
            <a:xfrm rot="10648887">
              <a:off x="923686" y="2783873"/>
              <a:ext cx="135226" cy="130276"/>
            </a:xfrm>
            <a:prstGeom prst="chevron">
              <a:avLst>
                <a:gd name="adj" fmla="val 5404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48" name="Нашивка 47"/>
            <p:cNvSpPr/>
            <p:nvPr/>
          </p:nvSpPr>
          <p:spPr>
            <a:xfrm rot="20608153">
              <a:off x="864044" y="2411123"/>
              <a:ext cx="145992" cy="140646"/>
            </a:xfrm>
            <a:prstGeom prst="chevron">
              <a:avLst>
                <a:gd name="adj" fmla="val 5404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53" name="Группа 52"/>
          <p:cNvGrpSpPr>
            <a:grpSpLocks noChangeAspect="1"/>
          </p:cNvGrpSpPr>
          <p:nvPr/>
        </p:nvGrpSpPr>
        <p:grpSpPr>
          <a:xfrm>
            <a:off x="631425" y="5585790"/>
            <a:ext cx="646302" cy="616121"/>
            <a:chOff x="251030" y="4309335"/>
            <a:chExt cx="2013647" cy="1919613"/>
          </a:xfrm>
          <a:solidFill>
            <a:schemeClr val="accent4"/>
          </a:solidFill>
        </p:grpSpPr>
        <p:sp>
          <p:nvSpPr>
            <p:cNvPr id="54" name="Прямоугольник 225"/>
            <p:cNvSpPr>
              <a:spLocks noChangeAspect="1"/>
            </p:cNvSpPr>
            <p:nvPr/>
          </p:nvSpPr>
          <p:spPr>
            <a:xfrm rot="662735">
              <a:off x="807317" y="4309335"/>
              <a:ext cx="1006817" cy="998426"/>
            </a:xfrm>
            <a:custGeom>
              <a:avLst/>
              <a:gdLst/>
              <a:ahLst/>
              <a:cxnLst/>
              <a:rect l="l" t="t" r="r" b="b"/>
              <a:pathLst>
                <a:path w="2293178" h="2274065">
                  <a:moveTo>
                    <a:pt x="949820" y="763114"/>
                  </a:moveTo>
                  <a:cubicBezTo>
                    <a:pt x="740325" y="874946"/>
                    <a:pt x="661153" y="1135433"/>
                    <a:pt x="772985" y="1344929"/>
                  </a:cubicBezTo>
                  <a:cubicBezTo>
                    <a:pt x="884816" y="1554425"/>
                    <a:pt x="1145304" y="1633596"/>
                    <a:pt x="1354800" y="1521765"/>
                  </a:cubicBezTo>
                  <a:cubicBezTo>
                    <a:pt x="1564295" y="1409933"/>
                    <a:pt x="1643467" y="1149445"/>
                    <a:pt x="1531636" y="939949"/>
                  </a:cubicBezTo>
                  <a:cubicBezTo>
                    <a:pt x="1419804" y="730454"/>
                    <a:pt x="1159316" y="651282"/>
                    <a:pt x="949820" y="763114"/>
                  </a:cubicBezTo>
                  <a:close/>
                  <a:moveTo>
                    <a:pt x="514396" y="192547"/>
                  </a:moveTo>
                  <a:lnTo>
                    <a:pt x="663047" y="342529"/>
                  </a:lnTo>
                  <a:cubicBezTo>
                    <a:pt x="677983" y="332015"/>
                    <a:pt x="693908" y="322911"/>
                    <a:pt x="710193" y="314218"/>
                  </a:cubicBezTo>
                  <a:cubicBezTo>
                    <a:pt x="787601" y="272896"/>
                    <a:pt x="868198" y="243518"/>
                    <a:pt x="950077" y="226375"/>
                  </a:cubicBezTo>
                  <a:lnTo>
                    <a:pt x="950077" y="0"/>
                  </a:lnTo>
                  <a:lnTo>
                    <a:pt x="1352474" y="1"/>
                  </a:lnTo>
                  <a:lnTo>
                    <a:pt x="1352474" y="229443"/>
                  </a:lnTo>
                  <a:cubicBezTo>
                    <a:pt x="1469383" y="250857"/>
                    <a:pt x="1580262" y="298174"/>
                    <a:pt x="1679158" y="365727"/>
                  </a:cubicBezTo>
                  <a:lnTo>
                    <a:pt x="1833029" y="207455"/>
                  </a:lnTo>
                  <a:lnTo>
                    <a:pt x="2121550" y="487953"/>
                  </a:lnTo>
                  <a:lnTo>
                    <a:pt x="1955543" y="658708"/>
                  </a:lnTo>
                  <a:cubicBezTo>
                    <a:pt x="1964879" y="671879"/>
                    <a:pt x="1972865" y="685960"/>
                    <a:pt x="1980532" y="700322"/>
                  </a:cubicBezTo>
                  <a:cubicBezTo>
                    <a:pt x="2022851" y="779598"/>
                    <a:pt x="2052643" y="862219"/>
                    <a:pt x="2069805" y="946085"/>
                  </a:cubicBezTo>
                  <a:lnTo>
                    <a:pt x="2293178" y="954678"/>
                  </a:lnTo>
                  <a:lnTo>
                    <a:pt x="2277709" y="1356778"/>
                  </a:lnTo>
                  <a:lnTo>
                    <a:pt x="2064102" y="1348560"/>
                  </a:lnTo>
                  <a:cubicBezTo>
                    <a:pt x="2042830" y="1460815"/>
                    <a:pt x="1997465" y="1567326"/>
                    <a:pt x="1933586" y="1663049"/>
                  </a:cubicBezTo>
                  <a:lnTo>
                    <a:pt x="2084730" y="1815546"/>
                  </a:lnTo>
                  <a:lnTo>
                    <a:pt x="1798927" y="2098813"/>
                  </a:lnTo>
                  <a:lnTo>
                    <a:pt x="1643002" y="1941492"/>
                  </a:lnTo>
                  <a:cubicBezTo>
                    <a:pt x="1627608" y="1952307"/>
                    <a:pt x="1611209" y="1961703"/>
                    <a:pt x="1594427" y="1970661"/>
                  </a:cubicBezTo>
                  <a:cubicBezTo>
                    <a:pt x="1499271" y="2021457"/>
                    <a:pt x="1399297" y="2054204"/>
                    <a:pt x="1298273" y="2069108"/>
                  </a:cubicBezTo>
                  <a:lnTo>
                    <a:pt x="1298273" y="2274065"/>
                  </a:lnTo>
                  <a:lnTo>
                    <a:pt x="895876" y="2274065"/>
                  </a:lnTo>
                  <a:lnTo>
                    <a:pt x="895876" y="2044057"/>
                  </a:lnTo>
                  <a:cubicBezTo>
                    <a:pt x="796773" y="2017381"/>
                    <a:pt x="702700" y="1973229"/>
                    <a:pt x="617947" y="1913654"/>
                  </a:cubicBezTo>
                  <a:lnTo>
                    <a:pt x="478291" y="2057304"/>
                  </a:lnTo>
                  <a:lnTo>
                    <a:pt x="189770" y="1776807"/>
                  </a:lnTo>
                  <a:lnTo>
                    <a:pt x="344167" y="1617993"/>
                  </a:lnTo>
                  <a:cubicBezTo>
                    <a:pt x="336599" y="1607426"/>
                    <a:pt x="330241" y="1596082"/>
                    <a:pt x="324088" y="1584556"/>
                  </a:cubicBezTo>
                  <a:cubicBezTo>
                    <a:pt x="283895" y="1509262"/>
                    <a:pt x="255002" y="1430950"/>
                    <a:pt x="237864" y="1351326"/>
                  </a:cubicBezTo>
                  <a:lnTo>
                    <a:pt x="0" y="1342175"/>
                  </a:lnTo>
                  <a:lnTo>
                    <a:pt x="15468" y="940076"/>
                  </a:lnTo>
                  <a:lnTo>
                    <a:pt x="238027" y="948638"/>
                  </a:lnTo>
                  <a:cubicBezTo>
                    <a:pt x="258584" y="831397"/>
                    <a:pt x="305231" y="720069"/>
                    <a:pt x="372002" y="620507"/>
                  </a:cubicBezTo>
                  <a:lnTo>
                    <a:pt x="228593" y="47581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225"/>
            <p:cNvSpPr>
              <a:spLocks noChangeAspect="1"/>
            </p:cNvSpPr>
            <p:nvPr/>
          </p:nvSpPr>
          <p:spPr>
            <a:xfrm rot="1685638">
              <a:off x="251030" y="5148019"/>
              <a:ext cx="1006817" cy="998426"/>
            </a:xfrm>
            <a:custGeom>
              <a:avLst/>
              <a:gdLst/>
              <a:ahLst/>
              <a:cxnLst/>
              <a:rect l="l" t="t" r="r" b="b"/>
              <a:pathLst>
                <a:path w="2293178" h="2274065">
                  <a:moveTo>
                    <a:pt x="949820" y="763114"/>
                  </a:moveTo>
                  <a:cubicBezTo>
                    <a:pt x="740325" y="874946"/>
                    <a:pt x="661153" y="1135433"/>
                    <a:pt x="772985" y="1344929"/>
                  </a:cubicBezTo>
                  <a:cubicBezTo>
                    <a:pt x="884816" y="1554425"/>
                    <a:pt x="1145304" y="1633596"/>
                    <a:pt x="1354800" y="1521765"/>
                  </a:cubicBezTo>
                  <a:cubicBezTo>
                    <a:pt x="1564295" y="1409933"/>
                    <a:pt x="1643467" y="1149445"/>
                    <a:pt x="1531636" y="939949"/>
                  </a:cubicBezTo>
                  <a:cubicBezTo>
                    <a:pt x="1419804" y="730454"/>
                    <a:pt x="1159316" y="651282"/>
                    <a:pt x="949820" y="763114"/>
                  </a:cubicBezTo>
                  <a:close/>
                  <a:moveTo>
                    <a:pt x="514396" y="192547"/>
                  </a:moveTo>
                  <a:lnTo>
                    <a:pt x="663047" y="342529"/>
                  </a:lnTo>
                  <a:cubicBezTo>
                    <a:pt x="677983" y="332015"/>
                    <a:pt x="693908" y="322911"/>
                    <a:pt x="710193" y="314218"/>
                  </a:cubicBezTo>
                  <a:cubicBezTo>
                    <a:pt x="787601" y="272896"/>
                    <a:pt x="868198" y="243518"/>
                    <a:pt x="950077" y="226375"/>
                  </a:cubicBezTo>
                  <a:lnTo>
                    <a:pt x="950077" y="0"/>
                  </a:lnTo>
                  <a:lnTo>
                    <a:pt x="1352474" y="1"/>
                  </a:lnTo>
                  <a:lnTo>
                    <a:pt x="1352474" y="229443"/>
                  </a:lnTo>
                  <a:cubicBezTo>
                    <a:pt x="1469383" y="250857"/>
                    <a:pt x="1580262" y="298174"/>
                    <a:pt x="1679158" y="365727"/>
                  </a:cubicBezTo>
                  <a:lnTo>
                    <a:pt x="1833029" y="207455"/>
                  </a:lnTo>
                  <a:lnTo>
                    <a:pt x="2121550" y="487953"/>
                  </a:lnTo>
                  <a:lnTo>
                    <a:pt x="1955543" y="658708"/>
                  </a:lnTo>
                  <a:cubicBezTo>
                    <a:pt x="1964879" y="671879"/>
                    <a:pt x="1972865" y="685960"/>
                    <a:pt x="1980532" y="700322"/>
                  </a:cubicBezTo>
                  <a:cubicBezTo>
                    <a:pt x="2022851" y="779598"/>
                    <a:pt x="2052643" y="862219"/>
                    <a:pt x="2069805" y="946085"/>
                  </a:cubicBezTo>
                  <a:lnTo>
                    <a:pt x="2293178" y="954678"/>
                  </a:lnTo>
                  <a:lnTo>
                    <a:pt x="2277709" y="1356778"/>
                  </a:lnTo>
                  <a:lnTo>
                    <a:pt x="2064102" y="1348560"/>
                  </a:lnTo>
                  <a:cubicBezTo>
                    <a:pt x="2042830" y="1460815"/>
                    <a:pt x="1997465" y="1567326"/>
                    <a:pt x="1933586" y="1663049"/>
                  </a:cubicBezTo>
                  <a:lnTo>
                    <a:pt x="2084730" y="1815546"/>
                  </a:lnTo>
                  <a:lnTo>
                    <a:pt x="1798927" y="2098813"/>
                  </a:lnTo>
                  <a:lnTo>
                    <a:pt x="1643002" y="1941492"/>
                  </a:lnTo>
                  <a:cubicBezTo>
                    <a:pt x="1627608" y="1952307"/>
                    <a:pt x="1611209" y="1961703"/>
                    <a:pt x="1594427" y="1970661"/>
                  </a:cubicBezTo>
                  <a:cubicBezTo>
                    <a:pt x="1499271" y="2021457"/>
                    <a:pt x="1399297" y="2054204"/>
                    <a:pt x="1298273" y="2069108"/>
                  </a:cubicBezTo>
                  <a:lnTo>
                    <a:pt x="1298273" y="2274065"/>
                  </a:lnTo>
                  <a:lnTo>
                    <a:pt x="895876" y="2274065"/>
                  </a:lnTo>
                  <a:lnTo>
                    <a:pt x="895876" y="2044057"/>
                  </a:lnTo>
                  <a:cubicBezTo>
                    <a:pt x="796773" y="2017381"/>
                    <a:pt x="702700" y="1973229"/>
                    <a:pt x="617947" y="1913654"/>
                  </a:cubicBezTo>
                  <a:lnTo>
                    <a:pt x="478291" y="2057304"/>
                  </a:lnTo>
                  <a:lnTo>
                    <a:pt x="189770" y="1776807"/>
                  </a:lnTo>
                  <a:lnTo>
                    <a:pt x="344167" y="1617993"/>
                  </a:lnTo>
                  <a:cubicBezTo>
                    <a:pt x="336599" y="1607426"/>
                    <a:pt x="330241" y="1596082"/>
                    <a:pt x="324088" y="1584556"/>
                  </a:cubicBezTo>
                  <a:cubicBezTo>
                    <a:pt x="283895" y="1509262"/>
                    <a:pt x="255002" y="1430950"/>
                    <a:pt x="237864" y="1351326"/>
                  </a:cubicBezTo>
                  <a:lnTo>
                    <a:pt x="0" y="1342175"/>
                  </a:lnTo>
                  <a:lnTo>
                    <a:pt x="15468" y="940076"/>
                  </a:lnTo>
                  <a:lnTo>
                    <a:pt x="238027" y="948638"/>
                  </a:lnTo>
                  <a:cubicBezTo>
                    <a:pt x="258584" y="831397"/>
                    <a:pt x="305231" y="720069"/>
                    <a:pt x="372002" y="620507"/>
                  </a:cubicBezTo>
                  <a:lnTo>
                    <a:pt x="228593" y="47581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рямоугольник 225"/>
            <p:cNvSpPr>
              <a:spLocks noChangeAspect="1"/>
            </p:cNvSpPr>
            <p:nvPr/>
          </p:nvSpPr>
          <p:spPr>
            <a:xfrm rot="19138912" flipH="1">
              <a:off x="1257860" y="5230522"/>
              <a:ext cx="1006817" cy="998426"/>
            </a:xfrm>
            <a:custGeom>
              <a:avLst/>
              <a:gdLst/>
              <a:ahLst/>
              <a:cxnLst/>
              <a:rect l="l" t="t" r="r" b="b"/>
              <a:pathLst>
                <a:path w="2293178" h="2274065">
                  <a:moveTo>
                    <a:pt x="949820" y="763114"/>
                  </a:moveTo>
                  <a:cubicBezTo>
                    <a:pt x="740325" y="874946"/>
                    <a:pt x="661153" y="1135433"/>
                    <a:pt x="772985" y="1344929"/>
                  </a:cubicBezTo>
                  <a:cubicBezTo>
                    <a:pt x="884816" y="1554425"/>
                    <a:pt x="1145304" y="1633596"/>
                    <a:pt x="1354800" y="1521765"/>
                  </a:cubicBezTo>
                  <a:cubicBezTo>
                    <a:pt x="1564295" y="1409933"/>
                    <a:pt x="1643467" y="1149445"/>
                    <a:pt x="1531636" y="939949"/>
                  </a:cubicBezTo>
                  <a:cubicBezTo>
                    <a:pt x="1419804" y="730454"/>
                    <a:pt x="1159316" y="651282"/>
                    <a:pt x="949820" y="763114"/>
                  </a:cubicBezTo>
                  <a:close/>
                  <a:moveTo>
                    <a:pt x="514396" y="192547"/>
                  </a:moveTo>
                  <a:lnTo>
                    <a:pt x="663047" y="342529"/>
                  </a:lnTo>
                  <a:cubicBezTo>
                    <a:pt x="677983" y="332015"/>
                    <a:pt x="693908" y="322911"/>
                    <a:pt x="710193" y="314218"/>
                  </a:cubicBezTo>
                  <a:cubicBezTo>
                    <a:pt x="787601" y="272896"/>
                    <a:pt x="868198" y="243518"/>
                    <a:pt x="950077" y="226375"/>
                  </a:cubicBezTo>
                  <a:lnTo>
                    <a:pt x="950077" y="0"/>
                  </a:lnTo>
                  <a:lnTo>
                    <a:pt x="1352474" y="1"/>
                  </a:lnTo>
                  <a:lnTo>
                    <a:pt x="1352474" y="229443"/>
                  </a:lnTo>
                  <a:cubicBezTo>
                    <a:pt x="1469383" y="250857"/>
                    <a:pt x="1580262" y="298174"/>
                    <a:pt x="1679158" y="365727"/>
                  </a:cubicBezTo>
                  <a:lnTo>
                    <a:pt x="1833029" y="207455"/>
                  </a:lnTo>
                  <a:lnTo>
                    <a:pt x="2121550" y="487953"/>
                  </a:lnTo>
                  <a:lnTo>
                    <a:pt x="1955543" y="658708"/>
                  </a:lnTo>
                  <a:cubicBezTo>
                    <a:pt x="1964879" y="671879"/>
                    <a:pt x="1972865" y="685960"/>
                    <a:pt x="1980532" y="700322"/>
                  </a:cubicBezTo>
                  <a:cubicBezTo>
                    <a:pt x="2022851" y="779598"/>
                    <a:pt x="2052643" y="862219"/>
                    <a:pt x="2069805" y="946085"/>
                  </a:cubicBezTo>
                  <a:lnTo>
                    <a:pt x="2293178" y="954678"/>
                  </a:lnTo>
                  <a:lnTo>
                    <a:pt x="2277709" y="1356778"/>
                  </a:lnTo>
                  <a:lnTo>
                    <a:pt x="2064102" y="1348560"/>
                  </a:lnTo>
                  <a:cubicBezTo>
                    <a:pt x="2042830" y="1460815"/>
                    <a:pt x="1997465" y="1567326"/>
                    <a:pt x="1933586" y="1663049"/>
                  </a:cubicBezTo>
                  <a:lnTo>
                    <a:pt x="2084730" y="1815546"/>
                  </a:lnTo>
                  <a:lnTo>
                    <a:pt x="1798927" y="2098813"/>
                  </a:lnTo>
                  <a:lnTo>
                    <a:pt x="1643002" y="1941492"/>
                  </a:lnTo>
                  <a:cubicBezTo>
                    <a:pt x="1627608" y="1952307"/>
                    <a:pt x="1611209" y="1961703"/>
                    <a:pt x="1594427" y="1970661"/>
                  </a:cubicBezTo>
                  <a:cubicBezTo>
                    <a:pt x="1499271" y="2021457"/>
                    <a:pt x="1399297" y="2054204"/>
                    <a:pt x="1298273" y="2069108"/>
                  </a:cubicBezTo>
                  <a:lnTo>
                    <a:pt x="1298273" y="2274065"/>
                  </a:lnTo>
                  <a:lnTo>
                    <a:pt x="895876" y="2274065"/>
                  </a:lnTo>
                  <a:lnTo>
                    <a:pt x="895876" y="2044057"/>
                  </a:lnTo>
                  <a:cubicBezTo>
                    <a:pt x="796773" y="2017381"/>
                    <a:pt x="702700" y="1973229"/>
                    <a:pt x="617947" y="1913654"/>
                  </a:cubicBezTo>
                  <a:lnTo>
                    <a:pt x="478291" y="2057304"/>
                  </a:lnTo>
                  <a:lnTo>
                    <a:pt x="189770" y="1776807"/>
                  </a:lnTo>
                  <a:lnTo>
                    <a:pt x="344167" y="1617993"/>
                  </a:lnTo>
                  <a:cubicBezTo>
                    <a:pt x="336599" y="1607426"/>
                    <a:pt x="330241" y="1596082"/>
                    <a:pt x="324088" y="1584556"/>
                  </a:cubicBezTo>
                  <a:cubicBezTo>
                    <a:pt x="283895" y="1509262"/>
                    <a:pt x="255002" y="1430950"/>
                    <a:pt x="237864" y="1351326"/>
                  </a:cubicBezTo>
                  <a:lnTo>
                    <a:pt x="0" y="1342175"/>
                  </a:lnTo>
                  <a:lnTo>
                    <a:pt x="15468" y="940076"/>
                  </a:lnTo>
                  <a:lnTo>
                    <a:pt x="238027" y="948638"/>
                  </a:lnTo>
                  <a:cubicBezTo>
                    <a:pt x="258584" y="831397"/>
                    <a:pt x="305231" y="720069"/>
                    <a:pt x="372002" y="620507"/>
                  </a:cubicBezTo>
                  <a:lnTo>
                    <a:pt x="228593" y="47581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Блок-схема: решение 56"/>
          <p:cNvSpPr/>
          <p:nvPr/>
        </p:nvSpPr>
        <p:spPr>
          <a:xfrm>
            <a:off x="788435" y="4740874"/>
            <a:ext cx="331577" cy="198470"/>
          </a:xfrm>
          <a:prstGeom prst="flowChartDecision">
            <a:avLst/>
          </a:prstGeom>
          <a:solidFill>
            <a:schemeClr val="bg1"/>
          </a:solidFill>
          <a:ln w="28575" cap="flat" cmpd="sng" algn="ctr">
            <a:solidFill>
              <a:schemeClr val="accent4"/>
            </a:solidFill>
            <a:prstDash val="solid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760988" y="4530738"/>
            <a:ext cx="386472" cy="114742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accent4"/>
            </a:solidFill>
            <a:prstDash val="solid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317118" y="4782738"/>
            <a:ext cx="191696" cy="114742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accent4"/>
            </a:solidFill>
            <a:prstDash val="solid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04377" y="4776290"/>
            <a:ext cx="191696" cy="114742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accent4"/>
            </a:solidFill>
            <a:prstDash val="solid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Прямая соединительная линия 5"/>
          <p:cNvCxnSpPr>
            <a:stCxn id="58" idx="2"/>
            <a:endCxn id="57" idx="0"/>
          </p:cNvCxnSpPr>
          <p:nvPr/>
        </p:nvCxnSpPr>
        <p:spPr>
          <a:xfrm>
            <a:off x="954224" y="4645480"/>
            <a:ext cx="0" cy="95394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>
            <a:stCxn id="57" idx="3"/>
            <a:endCxn id="59" idx="1"/>
          </p:cNvCxnSpPr>
          <p:nvPr/>
        </p:nvCxnSpPr>
        <p:spPr>
          <a:xfrm>
            <a:off x="1120012" y="4840109"/>
            <a:ext cx="197106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596073" y="4833661"/>
            <a:ext cx="197106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Блок-схема: решение 62"/>
          <p:cNvSpPr/>
          <p:nvPr/>
        </p:nvSpPr>
        <p:spPr>
          <a:xfrm>
            <a:off x="822631" y="5009465"/>
            <a:ext cx="275060" cy="164640"/>
          </a:xfrm>
          <a:prstGeom prst="flowChartDecision">
            <a:avLst/>
          </a:prstGeom>
          <a:solidFill>
            <a:schemeClr val="bg1"/>
          </a:solidFill>
          <a:ln w="28575" cap="flat" cmpd="sng" algn="ctr">
            <a:solidFill>
              <a:schemeClr val="accent4"/>
            </a:solidFill>
            <a:prstDash val="solid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506506" y="4897480"/>
            <a:ext cx="0" cy="18000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1412966" y="4903741"/>
            <a:ext cx="0" cy="188044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V="1">
            <a:off x="1099803" y="5091785"/>
            <a:ext cx="327395" cy="324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492480" y="5091785"/>
            <a:ext cx="32739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705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268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ЭП">
  <a:themeElements>
    <a:clrScheme name="ЭП">
      <a:dk1>
        <a:srgbClr val="363636"/>
      </a:dk1>
      <a:lt1>
        <a:srgbClr val="FFFFFF"/>
      </a:lt1>
      <a:dk2>
        <a:srgbClr val="D8D8D8"/>
      </a:dk2>
      <a:lt2>
        <a:srgbClr val="FFFFFF"/>
      </a:lt2>
      <a:accent1>
        <a:srgbClr val="D8D8D8"/>
      </a:accent1>
      <a:accent2>
        <a:srgbClr val="FFC000"/>
      </a:accent2>
      <a:accent3>
        <a:srgbClr val="FFDF79"/>
      </a:accent3>
      <a:accent4>
        <a:srgbClr val="6C6C6C"/>
      </a:accent4>
      <a:accent5>
        <a:srgbClr val="151515"/>
      </a:accent5>
      <a:accent6>
        <a:srgbClr val="FFFFFF"/>
      </a:accent6>
      <a:hlink>
        <a:srgbClr val="363636"/>
      </a:hlink>
      <a:folHlink>
        <a:srgbClr val="8A69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ЭП">
  <a:themeElements>
    <a:clrScheme name="ЭП">
      <a:dk1>
        <a:srgbClr val="363636"/>
      </a:dk1>
      <a:lt1>
        <a:srgbClr val="FFFFFF"/>
      </a:lt1>
      <a:dk2>
        <a:srgbClr val="D8D8D8"/>
      </a:dk2>
      <a:lt2>
        <a:srgbClr val="FFFFFF"/>
      </a:lt2>
      <a:accent1>
        <a:srgbClr val="D8D8D8"/>
      </a:accent1>
      <a:accent2>
        <a:srgbClr val="FFC000"/>
      </a:accent2>
      <a:accent3>
        <a:srgbClr val="FFDF79"/>
      </a:accent3>
      <a:accent4>
        <a:srgbClr val="6C6C6C"/>
      </a:accent4>
      <a:accent5>
        <a:srgbClr val="151515"/>
      </a:accent5>
      <a:accent6>
        <a:srgbClr val="FFFFFF"/>
      </a:accent6>
      <a:hlink>
        <a:srgbClr val="363636"/>
      </a:hlink>
      <a:folHlink>
        <a:srgbClr val="8A69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ЭП">
  <a:themeElements>
    <a:clrScheme name="ЭП">
      <a:dk1>
        <a:srgbClr val="363636"/>
      </a:dk1>
      <a:lt1>
        <a:srgbClr val="FFFFFF"/>
      </a:lt1>
      <a:dk2>
        <a:srgbClr val="D8D8D8"/>
      </a:dk2>
      <a:lt2>
        <a:srgbClr val="FFFFFF"/>
      </a:lt2>
      <a:accent1>
        <a:srgbClr val="D8D8D8"/>
      </a:accent1>
      <a:accent2>
        <a:srgbClr val="FFC000"/>
      </a:accent2>
      <a:accent3>
        <a:srgbClr val="FFDF79"/>
      </a:accent3>
      <a:accent4>
        <a:srgbClr val="6C6C6C"/>
      </a:accent4>
      <a:accent5>
        <a:srgbClr val="151515"/>
      </a:accent5>
      <a:accent6>
        <a:srgbClr val="FFFFFF"/>
      </a:accent6>
      <a:hlink>
        <a:srgbClr val="363636"/>
      </a:hlink>
      <a:folHlink>
        <a:srgbClr val="8A69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3_ЭП">
  <a:themeElements>
    <a:clrScheme name="ЭП">
      <a:dk1>
        <a:srgbClr val="363636"/>
      </a:dk1>
      <a:lt1>
        <a:srgbClr val="FFFFFF"/>
      </a:lt1>
      <a:dk2>
        <a:srgbClr val="D8D8D8"/>
      </a:dk2>
      <a:lt2>
        <a:srgbClr val="FFFFFF"/>
      </a:lt2>
      <a:accent1>
        <a:srgbClr val="D8D8D8"/>
      </a:accent1>
      <a:accent2>
        <a:srgbClr val="FFC000"/>
      </a:accent2>
      <a:accent3>
        <a:srgbClr val="FFDF79"/>
      </a:accent3>
      <a:accent4>
        <a:srgbClr val="6C6C6C"/>
      </a:accent4>
      <a:accent5>
        <a:srgbClr val="151515"/>
      </a:accent5>
      <a:accent6>
        <a:srgbClr val="FFFFFF"/>
      </a:accent6>
      <a:hlink>
        <a:srgbClr val="363636"/>
      </a:hlink>
      <a:folHlink>
        <a:srgbClr val="8A69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МКС_Шаблон 16Х9(рус-англ)">
  <a:themeElements>
    <a:clrScheme name="ЭП">
      <a:dk1>
        <a:srgbClr val="6D6E71"/>
      </a:dk1>
      <a:lt1>
        <a:srgbClr val="FFFFFF"/>
      </a:lt1>
      <a:dk2>
        <a:srgbClr val="EEF0F0"/>
      </a:dk2>
      <a:lt2>
        <a:srgbClr val="FFFFFF"/>
      </a:lt2>
      <a:accent1>
        <a:srgbClr val="EEF0F0"/>
      </a:accent1>
      <a:accent2>
        <a:srgbClr val="FFC000"/>
      </a:accent2>
      <a:accent3>
        <a:srgbClr val="FFDF79"/>
      </a:accent3>
      <a:accent4>
        <a:srgbClr val="6C6C6C"/>
      </a:accent4>
      <a:accent5>
        <a:srgbClr val="151515"/>
      </a:accent5>
      <a:accent6>
        <a:srgbClr val="FFFFFF"/>
      </a:accent6>
      <a:hlink>
        <a:srgbClr val="363636"/>
      </a:hlink>
      <a:folHlink>
        <a:srgbClr val="8A69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26431</TotalTime>
  <Words>576</Words>
  <Application>Microsoft Office PowerPoint</Application>
  <PresentationFormat>Произвольный</PresentationFormat>
  <Paragraphs>132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ЭП</vt:lpstr>
      <vt:lpstr>1_ЭП</vt:lpstr>
      <vt:lpstr>2_ЭП</vt:lpstr>
      <vt:lpstr>3_ЭП</vt:lpstr>
      <vt:lpstr>МКС_Шаблон 16Х9(рус-англ)</vt:lpstr>
      <vt:lpstr>Презентация PowerPoint</vt:lpstr>
      <vt:lpstr>Повышение качества администрирования и снижение нагрузки на организации и граждан возможно за счет ИТ в КНД</vt:lpstr>
      <vt:lpstr>Функциональная архитектура предоставляет интерфейсы для всех участников КНД</vt:lpstr>
      <vt:lpstr>Единая информационная среда обеспечивает интерактивное взаимодействие проверяемых лиц и КНО</vt:lpstr>
      <vt:lpstr>Личный кабинет сотрудника КНО позволяет автоматизировать подготовку и проведение проверок</vt:lpstr>
      <vt:lpstr>Личный кабинет ЮЛ на ЕПГУ становится  «единым окном» взаимодействия с КНО</vt:lpstr>
      <vt:lpstr>Результаты мониторинга Минкомсвязи России  октябрь 2016 </vt:lpstr>
      <vt:lpstr>Типовое облачное решение: бизнес-платформа, как сервис</vt:lpstr>
      <vt:lpstr>Решение обеспечивает внедрение базового уровня СУР</vt:lpstr>
      <vt:lpstr>Решение обеспечивает межведомственное взаимодействие с использованием СМЭВ</vt:lpstr>
      <vt:lpstr>В 2016 году создан прототип облачного решения, апробация запланирована на 2017 году</vt:lpstr>
      <vt:lpstr>Основные направления работ по проекту автоматизации КНД в 2017 году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 Викторович</dc:creator>
  <cp:lastModifiedBy>Михаил Владимирович Васев</cp:lastModifiedBy>
  <cp:revision>317</cp:revision>
  <dcterms:created xsi:type="dcterms:W3CDTF">2016-08-10T14:27:00Z</dcterms:created>
  <dcterms:modified xsi:type="dcterms:W3CDTF">2017-04-18T09:57:10Z</dcterms:modified>
</cp:coreProperties>
</file>